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 id="263" r:id="rId8"/>
    <p:sldId id="265" r:id="rId9"/>
    <p:sldId id="264" r:id="rId10"/>
    <p:sldId id="266" r:id="rId11"/>
    <p:sldId id="267" r:id="rId12"/>
    <p:sldId id="268" r:id="rId13"/>
    <p:sldId id="269" r:id="rId14"/>
    <p:sldId id="270" r:id="rId15"/>
    <p:sldId id="272" r:id="rId16"/>
    <p:sldId id="271"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AD565F9F-92DD-4A5F-87DD-1CDCBFB5BB85}" type="datetimeFigureOut">
              <a:rPr lang="ru-RU" smtClean="0"/>
              <a:t>11.09.2013</a:t>
            </a:fld>
            <a:endParaRPr lang="ru-RU"/>
          </a:p>
        </p:txBody>
      </p:sp>
      <p:sp>
        <p:nvSpPr>
          <p:cNvPr id="16" name="Slide Number Placeholder 15"/>
          <p:cNvSpPr>
            <a:spLocks noGrp="1"/>
          </p:cNvSpPr>
          <p:nvPr>
            <p:ph type="sldNum" sz="quarter" idx="11"/>
          </p:nvPr>
        </p:nvSpPr>
        <p:spPr/>
        <p:txBody>
          <a:bodyPr/>
          <a:lstStyle/>
          <a:p>
            <a:fld id="{ADAEFF29-7003-4BDD-A888-D91EE3E82E7A}"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D565F9F-92DD-4A5F-87DD-1CDCBFB5BB85}" type="datetimeFigureOut">
              <a:rPr lang="ru-RU" smtClean="0"/>
              <a:t>11.09.2013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EFF29-7003-4BDD-A888-D91EE3E82E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D565F9F-92DD-4A5F-87DD-1CDCBFB5BB85}" type="datetimeFigureOut">
              <a:rPr lang="ru-RU" smtClean="0"/>
              <a:t>11.09.2013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AEFF29-7003-4BDD-A888-D91EE3E82E7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AD565F9F-92DD-4A5F-87DD-1CDCBFB5BB85}" type="datetimeFigureOut">
              <a:rPr lang="ru-RU" smtClean="0"/>
              <a:t>11.09.2013</a:t>
            </a:fld>
            <a:endParaRPr lang="ru-RU"/>
          </a:p>
        </p:txBody>
      </p:sp>
      <p:sp>
        <p:nvSpPr>
          <p:cNvPr id="15" name="Slide Number Placeholder 14"/>
          <p:cNvSpPr>
            <a:spLocks noGrp="1"/>
          </p:cNvSpPr>
          <p:nvPr>
            <p:ph type="sldNum" sz="quarter" idx="11"/>
          </p:nvPr>
        </p:nvSpPr>
        <p:spPr/>
        <p:txBody>
          <a:bodyPr/>
          <a:lstStyle/>
          <a:p>
            <a:fld id="{ADAEFF29-7003-4BDD-A888-D91EE3E82E7A}"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AD565F9F-92DD-4A5F-87DD-1CDCBFB5BB85}" type="datetimeFigureOut">
              <a:rPr lang="ru-RU" smtClean="0"/>
              <a:t>11.09.2013</a:t>
            </a:fld>
            <a:endParaRPr lang="ru-RU"/>
          </a:p>
        </p:txBody>
      </p:sp>
      <p:sp>
        <p:nvSpPr>
          <p:cNvPr id="13" name="Slide Number Placeholder 12"/>
          <p:cNvSpPr>
            <a:spLocks noGrp="1"/>
          </p:cNvSpPr>
          <p:nvPr>
            <p:ph type="sldNum" sz="quarter" idx="11"/>
          </p:nvPr>
        </p:nvSpPr>
        <p:spPr/>
        <p:txBody>
          <a:bodyPr/>
          <a:lstStyle/>
          <a:p>
            <a:fld id="{ADAEFF29-7003-4BDD-A888-D91EE3E82E7A}"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D565F9F-92DD-4A5F-87DD-1CDCBFB5BB85}" type="datetimeFigureOut">
              <a:rPr lang="ru-RU" smtClean="0"/>
              <a:t>11.09.2013</a:t>
            </a:fld>
            <a:endParaRPr lang="ru-RU"/>
          </a:p>
        </p:txBody>
      </p:sp>
      <p:sp>
        <p:nvSpPr>
          <p:cNvPr id="9" name="Slide Number Placeholder 8"/>
          <p:cNvSpPr>
            <a:spLocks noGrp="1"/>
          </p:cNvSpPr>
          <p:nvPr>
            <p:ph type="sldNum" sz="quarter" idx="11"/>
          </p:nvPr>
        </p:nvSpPr>
        <p:spPr/>
        <p:txBody>
          <a:bodyPr/>
          <a:lstStyle/>
          <a:p>
            <a:fld id="{ADAEFF29-7003-4BDD-A888-D91EE3E82E7A}"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AD565F9F-92DD-4A5F-87DD-1CDCBFB5BB85}" type="datetimeFigureOut">
              <a:rPr lang="ru-RU" smtClean="0"/>
              <a:t>11.09.2013</a:t>
            </a:fld>
            <a:endParaRPr lang="ru-RU"/>
          </a:p>
        </p:txBody>
      </p:sp>
      <p:sp>
        <p:nvSpPr>
          <p:cNvPr id="15" name="Slide Number Placeholder 14"/>
          <p:cNvSpPr>
            <a:spLocks noGrp="1"/>
          </p:cNvSpPr>
          <p:nvPr>
            <p:ph type="sldNum" sz="quarter" idx="11"/>
          </p:nvPr>
        </p:nvSpPr>
        <p:spPr/>
        <p:txBody>
          <a:bodyPr/>
          <a:lstStyle/>
          <a:p>
            <a:fld id="{ADAEFF29-7003-4BDD-A888-D91EE3E82E7A}"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AD565F9F-92DD-4A5F-87DD-1CDCBFB5BB85}" type="datetimeFigureOut">
              <a:rPr lang="ru-RU" smtClean="0"/>
              <a:t>11.09.2013</a:t>
            </a:fld>
            <a:endParaRPr lang="ru-RU"/>
          </a:p>
        </p:txBody>
      </p:sp>
      <p:sp>
        <p:nvSpPr>
          <p:cNvPr id="8" name="Slide Number Placeholder 7"/>
          <p:cNvSpPr>
            <a:spLocks noGrp="1"/>
          </p:cNvSpPr>
          <p:nvPr>
            <p:ph type="sldNum" sz="quarter" idx="11"/>
          </p:nvPr>
        </p:nvSpPr>
        <p:spPr/>
        <p:txBody>
          <a:bodyPr/>
          <a:lstStyle/>
          <a:p>
            <a:fld id="{ADAEFF29-7003-4BDD-A888-D91EE3E82E7A}"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565F9F-92DD-4A5F-87DD-1CDCBFB5BB85}" type="datetimeFigureOut">
              <a:rPr lang="ru-RU" smtClean="0"/>
              <a:t>11.09.2013</a:t>
            </a:fld>
            <a:endParaRPr lang="ru-RU"/>
          </a:p>
        </p:txBody>
      </p:sp>
      <p:sp>
        <p:nvSpPr>
          <p:cNvPr id="6" name="Slide Number Placeholder 5"/>
          <p:cNvSpPr>
            <a:spLocks noGrp="1"/>
          </p:cNvSpPr>
          <p:nvPr>
            <p:ph type="sldNum" sz="quarter" idx="11"/>
          </p:nvPr>
        </p:nvSpPr>
        <p:spPr/>
        <p:txBody>
          <a:bodyPr/>
          <a:lstStyle/>
          <a:p>
            <a:fld id="{ADAEFF29-7003-4BDD-A888-D91EE3E82E7A}"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AD565F9F-92DD-4A5F-87DD-1CDCBFB5BB85}" type="datetimeFigureOut">
              <a:rPr lang="ru-RU" smtClean="0"/>
              <a:t>11.09.2013</a:t>
            </a:fld>
            <a:endParaRPr lang="ru-RU"/>
          </a:p>
        </p:txBody>
      </p:sp>
      <p:sp>
        <p:nvSpPr>
          <p:cNvPr id="16" name="Slide Number Placeholder 15"/>
          <p:cNvSpPr>
            <a:spLocks noGrp="1"/>
          </p:cNvSpPr>
          <p:nvPr>
            <p:ph type="sldNum" sz="quarter" idx="11"/>
          </p:nvPr>
        </p:nvSpPr>
        <p:spPr/>
        <p:txBody>
          <a:bodyPr/>
          <a:lstStyle/>
          <a:p>
            <a:fld id="{ADAEFF29-7003-4BDD-A888-D91EE3E82E7A}"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AD565F9F-92DD-4A5F-87DD-1CDCBFB5BB85}" type="datetimeFigureOut">
              <a:rPr lang="ru-RU" smtClean="0"/>
              <a:t>11.09.2013</a:t>
            </a:fld>
            <a:endParaRPr lang="ru-RU"/>
          </a:p>
        </p:txBody>
      </p:sp>
      <p:sp>
        <p:nvSpPr>
          <p:cNvPr id="14" name="Slide Number Placeholder 13"/>
          <p:cNvSpPr>
            <a:spLocks noGrp="1"/>
          </p:cNvSpPr>
          <p:nvPr>
            <p:ph type="sldNum" sz="quarter" idx="11"/>
          </p:nvPr>
        </p:nvSpPr>
        <p:spPr/>
        <p:txBody>
          <a:bodyPr/>
          <a:lstStyle/>
          <a:p>
            <a:fld id="{ADAEFF29-7003-4BDD-A888-D91EE3E82E7A}"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D565F9F-92DD-4A5F-87DD-1CDCBFB5BB85}" type="datetimeFigureOut">
              <a:rPr lang="ru-RU" smtClean="0"/>
              <a:t>11.09.2013</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ADAEFF29-7003-4BDD-A888-D91EE3E82E7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ru.wikipedia.org/wiki/%D0%9A%D0%BE%D0%BB%D0%B5%D0%BD%D0%BE_%D0%94%D0%B0%D0%BD%D0%B0" TargetMode="External"/><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hyperlink" Target="http://ru.wikipedia.org/wiki/%D0%A1%D0%B0%D0%BC%D1%81%D0%BE%D0%BD#cite_note-1" TargetMode="External"/><Relationship Id="rId5" Type="http://schemas.openxmlformats.org/officeDocument/2006/relationships/hyperlink" Target="http://ru.wikipedia.org/wiki/%D0%9A%D0%BD%D0%B8%D0%B3%D0%B0_%D0%A1%D1%83%D0%B4%D0%B5%D0%B9" TargetMode="External"/><Relationship Id="rId4" Type="http://schemas.openxmlformats.org/officeDocument/2006/relationships/hyperlink" Target="http://ru.wikipedia.org/wiki/%D0%91%D0%B8%D0%B1%D0%BB%D0%B8%D1%8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t="26345" b="26345"/>
          <a:stretch>
            <a:fillRect/>
          </a:stretch>
        </p:blipFill>
        <p:spPr>
          <a:xfrm>
            <a:off x="827584" y="2132856"/>
            <a:ext cx="6705600" cy="2546985"/>
          </a:xfrm>
        </p:spPr>
      </p:pic>
      <p:sp>
        <p:nvSpPr>
          <p:cNvPr id="3" name="Подзаголовок 2"/>
          <p:cNvSpPr>
            <a:spLocks noGrp="1"/>
          </p:cNvSpPr>
          <p:nvPr>
            <p:ph type="body" sz="half" idx="2"/>
          </p:nvPr>
        </p:nvSpPr>
        <p:spPr>
          <a:xfrm>
            <a:off x="755576" y="692696"/>
            <a:ext cx="7344816" cy="720804"/>
          </a:xfrm>
        </p:spPr>
        <p:txBody>
          <a:bodyPr>
            <a:noAutofit/>
          </a:bodyPr>
          <a:lstStyle/>
          <a:p>
            <a:r>
              <a:rPr lang="ru-RU" sz="2400" dirty="0" smtClean="0"/>
              <a:t>Появление образа «маленького» человека в русской литературе.</a:t>
            </a:r>
          </a:p>
          <a:p>
            <a:r>
              <a:rPr lang="ru-RU" sz="2400" dirty="0" smtClean="0"/>
              <a:t> (Подготовка к сочинению – рассуждению).</a:t>
            </a:r>
            <a:endParaRPr lang="ru-RU" sz="2400" dirty="0"/>
          </a:p>
        </p:txBody>
      </p:sp>
      <p:sp>
        <p:nvSpPr>
          <p:cNvPr id="2" name="Заголовок 1"/>
          <p:cNvSpPr>
            <a:spLocks noGrp="1"/>
          </p:cNvSpPr>
          <p:nvPr>
            <p:ph type="title"/>
          </p:nvPr>
        </p:nvSpPr>
        <p:spPr>
          <a:xfrm>
            <a:off x="827584" y="5993904"/>
            <a:ext cx="7543800" cy="864096"/>
          </a:xfrm>
        </p:spPr>
        <p:txBody>
          <a:bodyPr/>
          <a:lstStyle/>
          <a:p>
            <a:r>
              <a:rPr lang="ru-RU" dirty="0" smtClean="0"/>
              <a:t>Самсон </a:t>
            </a:r>
            <a:r>
              <a:rPr lang="ru-RU" dirty="0" err="1" smtClean="0"/>
              <a:t>Вырин</a:t>
            </a:r>
            <a:r>
              <a:rPr lang="ru-RU" dirty="0" smtClean="0"/>
              <a:t>.</a:t>
            </a:r>
            <a:br>
              <a:rPr lang="ru-RU" dirty="0" smtClean="0"/>
            </a:br>
            <a:endParaRPr lang="ru-RU" dirty="0"/>
          </a:p>
        </p:txBody>
      </p:sp>
    </p:spTree>
    <p:extLst>
      <p:ext uri="{BB962C8B-B14F-4D97-AF65-F5344CB8AC3E}">
        <p14:creationId xmlns:p14="http://schemas.microsoft.com/office/powerpoint/2010/main" val="1517074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692696"/>
            <a:ext cx="7072833" cy="3982995"/>
          </a:xfrm>
        </p:spPr>
      </p:pic>
      <p:sp>
        <p:nvSpPr>
          <p:cNvPr id="3" name="Заголовок 2"/>
          <p:cNvSpPr>
            <a:spLocks noGrp="1"/>
          </p:cNvSpPr>
          <p:nvPr>
            <p:ph type="title"/>
          </p:nvPr>
        </p:nvSpPr>
        <p:spPr>
          <a:xfrm>
            <a:off x="755576" y="5229200"/>
            <a:ext cx="7543800" cy="914400"/>
          </a:xfrm>
        </p:spPr>
        <p:txBody>
          <a:bodyPr/>
          <a:lstStyle/>
          <a:p>
            <a:r>
              <a:rPr lang="ru-RU" sz="2400" dirty="0"/>
              <a:t>«Дочка-с, — отвечал он с видом довольного самолюбия, — да такая разумная, такая проворная, вся в покойницу </a:t>
            </a:r>
            <a:r>
              <a:rPr lang="ru-RU" sz="2400" dirty="0" smtClean="0"/>
              <a:t>мать</a:t>
            </a:r>
            <a:br>
              <a:rPr lang="ru-RU" sz="2400" dirty="0" smtClean="0"/>
            </a:br>
            <a:r>
              <a:rPr lang="ru-RU" sz="2400" dirty="0" smtClean="0"/>
              <a:t>». </a:t>
            </a:r>
            <a:endParaRPr lang="ru-RU" sz="2400" dirty="0"/>
          </a:p>
        </p:txBody>
      </p:sp>
    </p:spTree>
    <p:extLst>
      <p:ext uri="{BB962C8B-B14F-4D97-AF65-F5344CB8AC3E}">
        <p14:creationId xmlns:p14="http://schemas.microsoft.com/office/powerpoint/2010/main" val="3389094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404664"/>
            <a:ext cx="8496944" cy="4752528"/>
          </a:xfrm>
        </p:spPr>
        <p:txBody>
          <a:bodyPr>
            <a:normAutofit/>
          </a:bodyPr>
          <a:lstStyle/>
          <a:p>
            <a:r>
              <a:rPr lang="ru-RU" dirty="0"/>
              <a:t>Ах, Дуня, Дуня! Что за девка-то была! Бывало, кто ни проедет, всякий похвалит, никто не осудит. Барыни дарили ее, та платочком, та сережками. Господа проезжие нарочно останавливались, будто бы пообедать, аль отужинать, а в самом деле только чтоб на нее подолее поглядеть. Бывало, барин, какой бы сердитый ни был, при ней утихает и милостиво со мною разговаривает. Поверите ль, сударь: курьеры, фельдъегеря с нею по получасу заговаривались. Ею дом держался: что прибрать, что приготовить, за всем успевала. А я-то, старый дурак, не нагляжусь, бывало, не нарадуюсь; уж я ли не любил моей Дуни, я ль не лелеял моего дитяти; уж ей ли не было житье? Да нет, от беды не </a:t>
            </a:r>
            <a:r>
              <a:rPr lang="ru-RU" dirty="0" err="1"/>
              <a:t>отбожишься</a:t>
            </a:r>
            <a:r>
              <a:rPr lang="ru-RU" dirty="0"/>
              <a:t>; что суждено, тому не миновать». </a:t>
            </a:r>
          </a:p>
        </p:txBody>
      </p:sp>
      <p:sp>
        <p:nvSpPr>
          <p:cNvPr id="3" name="Заголовок 2"/>
          <p:cNvSpPr>
            <a:spLocks noGrp="1"/>
          </p:cNvSpPr>
          <p:nvPr>
            <p:ph type="title"/>
          </p:nvPr>
        </p:nvSpPr>
        <p:spPr/>
        <p:txBody>
          <a:bodyPr/>
          <a:lstStyle/>
          <a:p>
            <a:r>
              <a:rPr lang="ru-RU" sz="3200" dirty="0" smtClean="0"/>
              <a:t>Мысли и чувства героя</a:t>
            </a:r>
            <a:endParaRPr lang="ru-RU" sz="3200" dirty="0"/>
          </a:p>
        </p:txBody>
      </p:sp>
    </p:spTree>
    <p:extLst>
      <p:ext uri="{BB962C8B-B14F-4D97-AF65-F5344CB8AC3E}">
        <p14:creationId xmlns:p14="http://schemas.microsoft.com/office/powerpoint/2010/main" val="730299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827584" y="5445224"/>
            <a:ext cx="7543800" cy="778024"/>
          </a:xfrm>
        </p:spPr>
        <p:txBody>
          <a:bodyPr/>
          <a:lstStyle/>
          <a:p>
            <a:r>
              <a:rPr lang="ru-RU" sz="2400" dirty="0"/>
              <a:t>Тут он принялся переписывать мою подорожную, а я занялся рассмотрением картинок, украшавших его смиренную, но опрятную обитель. Они изображали историю блудного </a:t>
            </a:r>
            <a:r>
              <a:rPr lang="ru-RU" sz="2400" dirty="0" smtClean="0"/>
              <a:t>сына…</a:t>
            </a:r>
            <a:endParaRPr lang="ru-RU" sz="2400" dirty="0"/>
          </a:p>
        </p:txBody>
      </p:sp>
      <p:pic>
        <p:nvPicPr>
          <p:cNvPr id="15" name="Объект 1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608" y="148867"/>
            <a:ext cx="2957953" cy="4216237"/>
          </a:xfrm>
        </p:spPr>
      </p:pic>
      <p:pic>
        <p:nvPicPr>
          <p:cNvPr id="22" name="Объект 21"/>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364088" y="179059"/>
            <a:ext cx="2808312" cy="4093367"/>
          </a:xfrm>
        </p:spPr>
      </p:pic>
    </p:spTree>
    <p:extLst>
      <p:ext uri="{BB962C8B-B14F-4D97-AF65-F5344CB8AC3E}">
        <p14:creationId xmlns:p14="http://schemas.microsoft.com/office/powerpoint/2010/main" val="1901741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77778"/>
            <a:ext cx="5964413" cy="4165622"/>
          </a:xfrm>
        </p:spPr>
      </p:pic>
      <p:sp>
        <p:nvSpPr>
          <p:cNvPr id="5" name="Заголовок 4"/>
          <p:cNvSpPr>
            <a:spLocks noGrp="1"/>
          </p:cNvSpPr>
          <p:nvPr>
            <p:ph type="title"/>
          </p:nvPr>
        </p:nvSpPr>
        <p:spPr>
          <a:xfrm>
            <a:off x="755576" y="5517232"/>
            <a:ext cx="7543800" cy="914400"/>
          </a:xfrm>
        </p:spPr>
        <p:txBody>
          <a:bodyPr/>
          <a:lstStyle/>
          <a:p>
            <a:r>
              <a:rPr lang="ru-RU" sz="2400" dirty="0" smtClean="0"/>
              <a:t>Для создания образа имеет значение каждый элемент, который отбирает автор. Портрет, кухня, привычки, пристрастия, мысли и только в последнюю очередь поступки, потому что поступки всем вышеперечисленным обусловлены.</a:t>
            </a:r>
            <a:endParaRPr lang="ru-RU" sz="2400" dirty="0"/>
          </a:p>
        </p:txBody>
      </p:sp>
    </p:spTree>
    <p:extLst>
      <p:ext uri="{BB962C8B-B14F-4D97-AF65-F5344CB8AC3E}">
        <p14:creationId xmlns:p14="http://schemas.microsoft.com/office/powerpoint/2010/main" val="3046330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99592" y="5733256"/>
            <a:ext cx="7543800" cy="914400"/>
          </a:xfrm>
        </p:spPr>
        <p:txBody>
          <a:bodyPr/>
          <a:lstStyle/>
          <a:p>
            <a:r>
              <a:rPr lang="ru-RU" sz="1400" dirty="0"/>
              <a:t>«Авось, — думал смотритель, — приведу я домой </a:t>
            </a:r>
            <a:r>
              <a:rPr lang="ru-RU" sz="1400" dirty="0">
                <a:solidFill>
                  <a:srgbClr val="FF0000"/>
                </a:solidFill>
              </a:rPr>
              <a:t>заблудшую овечку </a:t>
            </a:r>
            <a:r>
              <a:rPr lang="ru-RU" sz="1400" dirty="0"/>
              <a:t>мою». С этой </a:t>
            </a:r>
            <a:r>
              <a:rPr lang="ru-RU" sz="1400" dirty="0" err="1"/>
              <a:t>мыслию</a:t>
            </a:r>
            <a:r>
              <a:rPr lang="ru-RU" sz="1400" dirty="0"/>
              <a:t> прибыл он в Петербург, </a:t>
            </a:r>
            <a:r>
              <a:rPr lang="ru-RU" sz="1400" dirty="0">
                <a:solidFill>
                  <a:srgbClr val="FF0000"/>
                </a:solidFill>
              </a:rPr>
              <a:t>остановился в Измайловском полку, </a:t>
            </a:r>
            <a:r>
              <a:rPr lang="ru-RU" sz="1400" dirty="0"/>
              <a:t>в доме отставного унтер-офицера, своего старого сослуживца, и начал свои поиски. Вскоре узнал он, что ротмистр Минский в Петербурге и живет в </a:t>
            </a:r>
            <a:r>
              <a:rPr lang="ru-RU" sz="1400" dirty="0" err="1"/>
              <a:t>Демутовом</a:t>
            </a:r>
            <a:r>
              <a:rPr lang="ru-RU" sz="1400" dirty="0"/>
              <a:t> трактире. Смотритель решился к нему явиться.</a:t>
            </a:r>
            <a:br>
              <a:rPr lang="ru-RU" sz="1400" dirty="0"/>
            </a:br>
            <a:r>
              <a:rPr lang="ru-RU" sz="1400" dirty="0"/>
              <a:t>Рано утром пришел он в его переднюю и просил доложить его </a:t>
            </a:r>
            <a:r>
              <a:rPr lang="ru-RU" sz="1400" dirty="0">
                <a:solidFill>
                  <a:srgbClr val="FF0000"/>
                </a:solidFill>
              </a:rPr>
              <a:t>высокоблагородию</a:t>
            </a:r>
            <a:r>
              <a:rPr lang="ru-RU" sz="1400" dirty="0"/>
              <a:t>, что </a:t>
            </a:r>
            <a:r>
              <a:rPr lang="ru-RU" sz="1400" dirty="0">
                <a:solidFill>
                  <a:srgbClr val="FF0000"/>
                </a:solidFill>
              </a:rPr>
              <a:t>старый солдат </a:t>
            </a:r>
            <a:r>
              <a:rPr lang="ru-RU" sz="1400" dirty="0"/>
              <a:t>просит с ним увидеться. Военный лакей, чистя сапог на колодке, объявил, что барин почивает и что прежде одиннадцати часов не принимает никого. Смотритель ушел и возвратился в назначенное время. Минский вышел сам к нему в халате, в красной скуфье. «Что, </a:t>
            </a:r>
            <a:r>
              <a:rPr lang="ru-RU" sz="1400" dirty="0">
                <a:solidFill>
                  <a:srgbClr val="FF0000"/>
                </a:solidFill>
              </a:rPr>
              <a:t>брат, </a:t>
            </a:r>
            <a:r>
              <a:rPr lang="ru-RU" sz="1400" dirty="0"/>
              <a:t>тебе надобно?» — спросил он его. </a:t>
            </a:r>
            <a:r>
              <a:rPr lang="ru-RU" sz="1400" dirty="0">
                <a:solidFill>
                  <a:srgbClr val="FF0000"/>
                </a:solidFill>
              </a:rPr>
              <a:t>Сердце старика закипело, </a:t>
            </a:r>
            <a:r>
              <a:rPr lang="ru-RU" sz="1400" dirty="0"/>
              <a:t>слезы навернулись на глазах, и он дрожащим голосом произнес только: «Ваше высокоблагородие!.. сделайте такую божескую милость!..» Минский взглянул на него быстро, вспыхнул, взял его за руку, повел в кабинет и запер за собою дверь. «Ваше высокоблагородие! — продолжал старик, — что с возу упало, то пропало; отдайте мне по крайней мере бедную мою Дуню. Ведь вы натешились ею; не погубите ж ее понапрасну». — «Что сделано, того не воротишь, — сказал молодой человек в крайнем замешательстве, — виноват перед тобою и рад просить у тебя прощения; но не думай, чтоб я Дуню мог покинуть: она будет счастлива, даю тебе честное слово. Зачем тебе ее? Она меня </a:t>
            </a:r>
            <a:r>
              <a:rPr lang="ru-RU" sz="1400" dirty="0" smtClean="0"/>
              <a:t>любит</a:t>
            </a:r>
            <a:r>
              <a:rPr lang="ru-RU" sz="1400" dirty="0"/>
              <a:t>; она отвыкла от </a:t>
            </a:r>
            <a:r>
              <a:rPr lang="ru-RU" sz="1400" dirty="0">
                <a:solidFill>
                  <a:srgbClr val="FF0000"/>
                </a:solidFill>
              </a:rPr>
              <a:t>прежнего своего состояния. </a:t>
            </a:r>
            <a:r>
              <a:rPr lang="ru-RU" sz="1400" dirty="0"/>
              <a:t>Ни ты, ни она — вы не забудете того, что случилось». Потом, сунув ему что-то за рукав, он отворил дверь, и смотритель, сам не помня как, очутился на улице.</a:t>
            </a:r>
            <a:br>
              <a:rPr lang="ru-RU" sz="1400" dirty="0"/>
            </a:br>
            <a:r>
              <a:rPr lang="ru-RU" sz="1400" dirty="0"/>
              <a:t>Долго стоял он неподвижно, наконец увидел за обшлагом своего рукава сверток бумаг; он вынул их и развернул несколько пяти- и десятирублевых смятых ассигнаций</a:t>
            </a:r>
            <a:r>
              <a:rPr lang="ru-RU" sz="1400" dirty="0">
                <a:solidFill>
                  <a:srgbClr val="FF0000"/>
                </a:solidFill>
              </a:rPr>
              <a:t>. Слезы опять навернулись на глазах его, слезы негодования! Он сжал бумажки в комок, бросил их наземь, притоптал каблуком и пошел... </a:t>
            </a:r>
            <a:r>
              <a:rPr lang="ru-RU" sz="1400" dirty="0" err="1"/>
              <a:t>Отошед</a:t>
            </a:r>
            <a:r>
              <a:rPr lang="ru-RU" sz="1400" dirty="0"/>
              <a:t> несколько шагов, он остановился, подумал... и воротился... но ассигнаций уже не было. </a:t>
            </a:r>
            <a:r>
              <a:rPr lang="ru-RU" sz="1600" dirty="0"/>
              <a:t/>
            </a:r>
            <a:br>
              <a:rPr lang="ru-RU" sz="1600" dirty="0"/>
            </a:br>
            <a:endParaRPr lang="ru-RU" sz="1600" dirty="0"/>
          </a:p>
        </p:txBody>
      </p:sp>
    </p:spTree>
    <p:extLst>
      <p:ext uri="{BB962C8B-B14F-4D97-AF65-F5344CB8AC3E}">
        <p14:creationId xmlns:p14="http://schemas.microsoft.com/office/powerpoint/2010/main" val="4281079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88640"/>
            <a:ext cx="6696744" cy="4419851"/>
          </a:xfrm>
        </p:spPr>
      </p:pic>
      <p:sp>
        <p:nvSpPr>
          <p:cNvPr id="3" name="Заголовок 2"/>
          <p:cNvSpPr>
            <a:spLocks noGrp="1"/>
          </p:cNvSpPr>
          <p:nvPr>
            <p:ph type="title"/>
          </p:nvPr>
        </p:nvSpPr>
        <p:spPr>
          <a:xfrm>
            <a:off x="755576" y="5733256"/>
            <a:ext cx="7543800" cy="914400"/>
          </a:xfrm>
        </p:spPr>
        <p:txBody>
          <a:bodyPr/>
          <a:lstStyle/>
          <a:p>
            <a:r>
              <a:rPr lang="ru-RU" sz="1800" dirty="0"/>
              <a:t>Это был точно Самсон </a:t>
            </a:r>
            <a:r>
              <a:rPr lang="ru-RU" sz="1800" dirty="0" err="1"/>
              <a:t>Вырин</a:t>
            </a:r>
            <a:r>
              <a:rPr lang="ru-RU" sz="1800" dirty="0"/>
              <a:t>; но как он постарел! Покамест собирался он переписать мою подорожную, я смотрел на его седину, на глубокие морщины давно </a:t>
            </a:r>
            <a:r>
              <a:rPr lang="ru-RU" sz="1800" dirty="0" smtClean="0"/>
              <a:t>небритого </a:t>
            </a:r>
            <a:r>
              <a:rPr lang="ru-RU" sz="1800" dirty="0"/>
              <a:t>лица, на сгорбленную спину — и не мог надивиться, как три или четыре года могли превратить бодрого мужчину в хилого </a:t>
            </a:r>
            <a:r>
              <a:rPr lang="ru-RU" sz="1800" dirty="0" smtClean="0"/>
              <a:t>старика.</a:t>
            </a:r>
            <a:r>
              <a:rPr lang="ru-RU" sz="2400" dirty="0"/>
              <a:t/>
            </a:r>
            <a:br>
              <a:rPr lang="ru-RU" sz="2400" dirty="0"/>
            </a:br>
            <a:endParaRPr lang="ru-RU" sz="2400" dirty="0"/>
          </a:p>
        </p:txBody>
      </p:sp>
    </p:spTree>
    <p:extLst>
      <p:ext uri="{BB962C8B-B14F-4D97-AF65-F5344CB8AC3E}">
        <p14:creationId xmlns:p14="http://schemas.microsoft.com/office/powerpoint/2010/main" val="603410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476672"/>
            <a:ext cx="3796622" cy="4104456"/>
          </a:xfrm>
        </p:spPr>
      </p:pic>
      <p:sp>
        <p:nvSpPr>
          <p:cNvPr id="3" name="Заголовок 2"/>
          <p:cNvSpPr>
            <a:spLocks noGrp="1"/>
          </p:cNvSpPr>
          <p:nvPr>
            <p:ph type="title"/>
          </p:nvPr>
        </p:nvSpPr>
        <p:spPr>
          <a:xfrm>
            <a:off x="899592" y="5589240"/>
            <a:ext cx="7543800" cy="914400"/>
          </a:xfrm>
        </p:spPr>
        <p:txBody>
          <a:bodyPr/>
          <a:lstStyle/>
          <a:p>
            <a:r>
              <a:rPr lang="ru-RU" sz="2000" dirty="0" smtClean="0"/>
              <a:t>В образе Самсона </a:t>
            </a:r>
            <a:r>
              <a:rPr lang="ru-RU" sz="2000" dirty="0" err="1" smtClean="0"/>
              <a:t>Вырина</a:t>
            </a:r>
            <a:r>
              <a:rPr lang="ru-RU" sz="2000" dirty="0" smtClean="0"/>
              <a:t> соединяется историческое и частное. Это судьба старого солдата, героя своей страны, обречённого смириться с участью «маленького человека», обречённого влачить жалкое существование, забытого и покинутого. Как и большинство «униженных и оскорблённых» героев, Самсон </a:t>
            </a:r>
            <a:r>
              <a:rPr lang="ru-RU" sz="2000" dirty="0" err="1" smtClean="0"/>
              <a:t>Вырин</a:t>
            </a:r>
            <a:r>
              <a:rPr lang="ru-RU" sz="2000" dirty="0" smtClean="0"/>
              <a:t> спивается и умирает.</a:t>
            </a:r>
            <a:endParaRPr lang="ru-RU" sz="2000" dirty="0"/>
          </a:p>
        </p:txBody>
      </p:sp>
    </p:spTree>
    <p:extLst>
      <p:ext uri="{BB962C8B-B14F-4D97-AF65-F5344CB8AC3E}">
        <p14:creationId xmlns:p14="http://schemas.microsoft.com/office/powerpoint/2010/main" val="2117371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idx="4294967295"/>
          </p:nvPr>
        </p:nvSpPr>
        <p:spPr>
          <a:xfrm>
            <a:off x="3048000" y="685800"/>
            <a:ext cx="6096000" cy="3657600"/>
          </a:xfrm>
        </p:spPr>
        <p:txBody>
          <a:bodyPr>
            <a:normAutofit/>
          </a:bodyPr>
          <a:lstStyle/>
          <a:p>
            <a:r>
              <a:rPr lang="ru-RU" dirty="0" smtClean="0"/>
              <a:t>Презентация к уроку выполнена учителем</a:t>
            </a:r>
          </a:p>
          <a:p>
            <a:r>
              <a:rPr lang="ru-RU" dirty="0" smtClean="0"/>
              <a:t> АОУ Лицея 19 Беловой И.В.</a:t>
            </a:r>
            <a:endParaRPr lang="ru-RU" dirty="0"/>
          </a:p>
        </p:txBody>
      </p:sp>
      <p:sp>
        <p:nvSpPr>
          <p:cNvPr id="7" name="Заголовок 6"/>
          <p:cNvSpPr>
            <a:spLocks noGrp="1"/>
          </p:cNvSpPr>
          <p:nvPr>
            <p:ph type="title" idx="4294967295"/>
          </p:nvPr>
        </p:nvSpPr>
        <p:spPr>
          <a:xfrm>
            <a:off x="0" y="4876800"/>
            <a:ext cx="7543800" cy="914400"/>
          </a:xfrm>
        </p:spPr>
        <p:txBody>
          <a:bodyPr/>
          <a:lstStyle/>
          <a:p>
            <a:pPr algn="ctr"/>
            <a:r>
              <a:rPr lang="ru-RU" sz="4800" dirty="0" smtClean="0"/>
              <a:t>Спасибо за внимание</a:t>
            </a:r>
            <a:endParaRPr lang="ru-RU" sz="4800" dirty="0"/>
          </a:p>
        </p:txBody>
      </p:sp>
    </p:spTree>
    <p:extLst>
      <p:ext uri="{BB962C8B-B14F-4D97-AF65-F5344CB8AC3E}">
        <p14:creationId xmlns:p14="http://schemas.microsoft.com/office/powerpoint/2010/main" val="212536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88641"/>
            <a:ext cx="7992888" cy="4752528"/>
          </a:xfrm>
        </p:spPr>
        <p:txBody>
          <a:bodyPr>
            <a:normAutofit/>
          </a:bodyPr>
          <a:lstStyle/>
          <a:p>
            <a:r>
              <a:rPr lang="ru-RU" dirty="0" smtClean="0">
                <a:effectLst/>
              </a:rPr>
              <a:t>Один </a:t>
            </a:r>
            <a:r>
              <a:rPr lang="ru-RU" dirty="0">
                <a:effectLst/>
              </a:rPr>
              <a:t>из видов творческого письма обучающего или контрольного характера. Представляет собой сочинение </a:t>
            </a:r>
            <a:r>
              <a:rPr lang="ru-RU" b="1" i="1" dirty="0">
                <a:effectLst/>
              </a:rPr>
              <a:t>описательного</a:t>
            </a:r>
            <a:r>
              <a:rPr lang="ru-RU" dirty="0">
                <a:effectLst/>
              </a:rPr>
              <a:t> типа. Включает в себя ряд структурных композиционных частей: анализ черт характера, сообщение биографических данных, описание наклонностей героя, его интересов, описание особенностей портрета как одного из компонентов характеристики.</a:t>
            </a:r>
          </a:p>
          <a:p>
            <a:r>
              <a:rPr lang="ru-RU" dirty="0">
                <a:effectLst/>
              </a:rPr>
              <a:t>Характеристика как вид письма представлена рядом жанров:</a:t>
            </a:r>
          </a:p>
          <a:p>
            <a:r>
              <a:rPr lang="ru-RU" b="1" dirty="0">
                <a:effectLst/>
              </a:rPr>
              <a:t>1.</a:t>
            </a:r>
            <a:r>
              <a:rPr lang="ru-RU" dirty="0">
                <a:effectLst/>
              </a:rPr>
              <a:t> Индивидуальная характеристика;</a:t>
            </a:r>
          </a:p>
          <a:p>
            <a:r>
              <a:rPr lang="ru-RU" b="1" dirty="0">
                <a:effectLst/>
              </a:rPr>
              <a:t>2.</a:t>
            </a:r>
            <a:r>
              <a:rPr lang="ru-RU" dirty="0">
                <a:effectLst/>
              </a:rPr>
              <a:t> Сравнительная характеристика;</a:t>
            </a:r>
          </a:p>
          <a:p>
            <a:r>
              <a:rPr lang="ru-RU" b="1" dirty="0">
                <a:effectLst/>
              </a:rPr>
              <a:t>3.</a:t>
            </a:r>
            <a:r>
              <a:rPr lang="ru-RU" dirty="0">
                <a:effectLst/>
              </a:rPr>
              <a:t> Групповая характеристика.</a:t>
            </a:r>
          </a:p>
          <a:p>
            <a:endParaRPr lang="ru-RU" dirty="0"/>
          </a:p>
        </p:txBody>
      </p:sp>
      <p:sp>
        <p:nvSpPr>
          <p:cNvPr id="3" name="Заголовок 2"/>
          <p:cNvSpPr>
            <a:spLocks noGrp="1"/>
          </p:cNvSpPr>
          <p:nvPr>
            <p:ph type="title"/>
          </p:nvPr>
        </p:nvSpPr>
        <p:spPr/>
        <p:txBody>
          <a:bodyPr/>
          <a:lstStyle/>
          <a:p>
            <a:r>
              <a:rPr lang="ru-RU" dirty="0" smtClean="0"/>
              <a:t>Характеристика героя</a:t>
            </a:r>
            <a:endParaRPr lang="ru-RU" dirty="0"/>
          </a:p>
        </p:txBody>
      </p:sp>
    </p:spTree>
    <p:extLst>
      <p:ext uri="{BB962C8B-B14F-4D97-AF65-F5344CB8AC3E}">
        <p14:creationId xmlns:p14="http://schemas.microsoft.com/office/powerpoint/2010/main" val="310622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404664"/>
            <a:ext cx="8712968" cy="4968552"/>
          </a:xfrm>
        </p:spPr>
        <p:txBody>
          <a:bodyPr/>
          <a:lstStyle/>
          <a:p>
            <a:r>
              <a:rPr lang="ru-RU" b="1" dirty="0" smtClean="0">
                <a:effectLst/>
              </a:rPr>
              <a:t>В литературе образ индивидуального человека приобретает </a:t>
            </a:r>
            <a:r>
              <a:rPr lang="ru-RU" i="1" dirty="0" smtClean="0">
                <a:effectLst/>
              </a:rPr>
              <a:t>обобщённый</a:t>
            </a:r>
            <a:r>
              <a:rPr lang="ru-RU" b="1" dirty="0" smtClean="0">
                <a:effectLst/>
              </a:rPr>
              <a:t> характер.</a:t>
            </a:r>
          </a:p>
          <a:p>
            <a:pPr marL="18288" indent="0">
              <a:buNone/>
            </a:pPr>
            <a:r>
              <a:rPr lang="ru-RU" b="1" dirty="0" smtClean="0">
                <a:effectLst/>
              </a:rPr>
              <a:t>Образ</a:t>
            </a:r>
            <a:r>
              <a:rPr lang="ru-RU" dirty="0" smtClean="0">
                <a:effectLst/>
              </a:rPr>
              <a:t> </a:t>
            </a:r>
            <a:r>
              <a:rPr lang="ru-RU" dirty="0">
                <a:effectLst/>
              </a:rPr>
              <a:t>– это художественное </a:t>
            </a:r>
            <a:r>
              <a:rPr lang="ru-RU" b="1" i="1" dirty="0">
                <a:effectLst/>
              </a:rPr>
              <a:t>обобщение</a:t>
            </a:r>
            <a:r>
              <a:rPr lang="ru-RU" dirty="0">
                <a:effectLst/>
              </a:rPr>
              <a:t> человеческих свойств, черт характера в индивидуальном облике героя. </a:t>
            </a:r>
            <a:endParaRPr lang="ru-RU" dirty="0" smtClean="0">
              <a:effectLst/>
            </a:endParaRPr>
          </a:p>
          <a:p>
            <a:r>
              <a:rPr lang="ru-RU" dirty="0" smtClean="0">
                <a:effectLst/>
              </a:rPr>
              <a:t>Соединение единичного и общего, объективного и субъективного, реального и возможного – важнейшие черты художественного образа.</a:t>
            </a:r>
            <a:endParaRPr lang="ru-RU" dirty="0"/>
          </a:p>
        </p:txBody>
      </p:sp>
      <p:sp>
        <p:nvSpPr>
          <p:cNvPr id="3" name="Заголовок 2"/>
          <p:cNvSpPr>
            <a:spLocks noGrp="1"/>
          </p:cNvSpPr>
          <p:nvPr>
            <p:ph type="title"/>
          </p:nvPr>
        </p:nvSpPr>
        <p:spPr>
          <a:xfrm>
            <a:off x="179512" y="5445224"/>
            <a:ext cx="8784976" cy="936104"/>
          </a:xfrm>
        </p:spPr>
        <p:txBody>
          <a:bodyPr/>
          <a:lstStyle/>
          <a:p>
            <a:r>
              <a:rPr lang="ru-RU" dirty="0" smtClean="0"/>
              <a:t> Образ литературного героя</a:t>
            </a:r>
            <a:endParaRPr lang="ru-RU" dirty="0"/>
          </a:p>
        </p:txBody>
      </p:sp>
    </p:spTree>
    <p:extLst>
      <p:ext uri="{BB962C8B-B14F-4D97-AF65-F5344CB8AC3E}">
        <p14:creationId xmlns:p14="http://schemas.microsoft.com/office/powerpoint/2010/main" val="1858825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8640"/>
            <a:ext cx="8640960" cy="5760640"/>
          </a:xfrm>
        </p:spPr>
        <p:txBody>
          <a:bodyPr>
            <a:normAutofit fontScale="55000" lnSpcReduction="20000"/>
          </a:bodyPr>
          <a:lstStyle/>
          <a:p>
            <a:pPr marL="18288" indent="0">
              <a:buNone/>
            </a:pPr>
            <a:endParaRPr lang="ru-RU" dirty="0">
              <a:effectLst/>
            </a:endParaRPr>
          </a:p>
          <a:p>
            <a:r>
              <a:rPr lang="ru-RU" sz="3600" i="1" dirty="0"/>
              <a:t>Кто не проклинал станционных смотрителей, кто с ними не бранивался? Кто, в минуту гнева, не требовал от них роковой книги, дабы вписать в оную свою бесполезную жалобу на притеснение, грубость и неисправность? Кто не почитает их извергами человеческого рода, равными покойным подьячим или по крайней мере </a:t>
            </a:r>
            <a:r>
              <a:rPr lang="ru-RU" sz="3600" i="1" dirty="0" err="1"/>
              <a:t>муромским</a:t>
            </a:r>
            <a:r>
              <a:rPr lang="ru-RU" sz="3600" i="1" dirty="0"/>
              <a:t> разбойникам? Будем, однако, справедливы, постараемся войти в их положение и, может быть, станем судить о них гораздо снисходительнее. Что такое станционный смотритель? Сущий мученик четырнадцатого класса, огражденный своим чином токмо от побоев, и то не всегда (ссылаюсь на совесть моих читателей). Какова должность сего диктатора, как называет его шутливо князь Вяземский? Не настоящая ли каторга? Покою ни днем, ни ночью. Всю досаду, накопленную во время скучной езды, путешественник вымещает на смотрителе. Погода несносная, дорога скверная, ямщик упрямый, лошади не везут — а виноват смотритель</a:t>
            </a:r>
            <a:r>
              <a:rPr lang="ru-RU" sz="3600" i="1" dirty="0" smtClean="0"/>
              <a:t>. …</a:t>
            </a:r>
          </a:p>
          <a:p>
            <a:r>
              <a:rPr lang="ru-RU" sz="3600" i="1" dirty="0"/>
              <a:t>Сии столь оклеветанные смотрители вообще суть люди мирные, от природы услужливые, склонные к общежитию, скромные в притязаниях на почести и не слишком сребролюбивые. Из их разговоров (коими некстати пренебрегают господа проезжающие) можно почерпнуть много любопытного и </a:t>
            </a:r>
            <a:r>
              <a:rPr lang="ru-RU" sz="3600" i="1" dirty="0" smtClean="0"/>
              <a:t>поучительного.</a:t>
            </a:r>
            <a:endParaRPr lang="ru-RU" sz="3600" i="1" dirty="0"/>
          </a:p>
          <a:p>
            <a:endParaRPr lang="ru-RU" dirty="0"/>
          </a:p>
        </p:txBody>
      </p:sp>
      <p:sp>
        <p:nvSpPr>
          <p:cNvPr id="3" name="Заголовок 2"/>
          <p:cNvSpPr>
            <a:spLocks noGrp="1"/>
          </p:cNvSpPr>
          <p:nvPr>
            <p:ph type="title"/>
          </p:nvPr>
        </p:nvSpPr>
        <p:spPr>
          <a:xfrm>
            <a:off x="467544" y="5805264"/>
            <a:ext cx="6696744" cy="568424"/>
          </a:xfrm>
        </p:spPr>
        <p:txBody>
          <a:bodyPr/>
          <a:lstStyle/>
          <a:p>
            <a:r>
              <a:rPr lang="ru-RU" sz="1800" dirty="0" smtClean="0"/>
              <a:t>А. С. Пушкин «Станционный смотритель»</a:t>
            </a:r>
            <a:endParaRPr lang="ru-RU" sz="1800" dirty="0"/>
          </a:p>
        </p:txBody>
      </p:sp>
    </p:spTree>
    <p:extLst>
      <p:ext uri="{BB962C8B-B14F-4D97-AF65-F5344CB8AC3E}">
        <p14:creationId xmlns:p14="http://schemas.microsoft.com/office/powerpoint/2010/main" val="1671485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3615153" y="2429272"/>
            <a:ext cx="1584176" cy="1071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3167844" y="764704"/>
            <a:ext cx="252028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308703" y="2244606"/>
            <a:ext cx="1794526" cy="895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755576" y="2069232"/>
            <a:ext cx="1800200" cy="904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331640" y="3861048"/>
            <a:ext cx="183620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5831288" y="3717032"/>
            <a:ext cx="1765047" cy="84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3454365" y="4565753"/>
            <a:ext cx="1898121"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t>Чувства</a:t>
            </a:r>
            <a:endParaRPr lang="ru-RU" sz="2400" dirty="0"/>
          </a:p>
        </p:txBody>
      </p:sp>
      <p:sp>
        <p:nvSpPr>
          <p:cNvPr id="13" name="Прямоугольник 12"/>
          <p:cNvSpPr/>
          <p:nvPr/>
        </p:nvSpPr>
        <p:spPr>
          <a:xfrm>
            <a:off x="3728113" y="2677885"/>
            <a:ext cx="1399742" cy="523220"/>
          </a:xfrm>
          <a:prstGeom prst="rect">
            <a:avLst/>
          </a:prstGeom>
        </p:spPr>
        <p:txBody>
          <a:bodyPr wrap="none">
            <a:spAutoFit/>
          </a:bodyPr>
          <a:lstStyle/>
          <a:p>
            <a:r>
              <a:rPr lang="ru-RU" sz="2800" dirty="0" smtClean="0"/>
              <a:t>ОБРАЗ</a:t>
            </a:r>
            <a:endParaRPr lang="ru-RU" sz="2800" dirty="0"/>
          </a:p>
        </p:txBody>
      </p:sp>
      <p:sp>
        <p:nvSpPr>
          <p:cNvPr id="15" name="Прямоугольник 14"/>
          <p:cNvSpPr/>
          <p:nvPr/>
        </p:nvSpPr>
        <p:spPr>
          <a:xfrm>
            <a:off x="1684281" y="4036422"/>
            <a:ext cx="1377300" cy="523220"/>
          </a:xfrm>
          <a:prstGeom prst="rect">
            <a:avLst/>
          </a:prstGeom>
        </p:spPr>
        <p:txBody>
          <a:bodyPr wrap="none">
            <a:spAutoFit/>
          </a:bodyPr>
          <a:lstStyle/>
          <a:p>
            <a:r>
              <a:rPr lang="ru-RU" sz="2800" dirty="0" smtClean="0"/>
              <a:t>Мысли</a:t>
            </a:r>
          </a:p>
        </p:txBody>
      </p:sp>
      <p:sp>
        <p:nvSpPr>
          <p:cNvPr id="16" name="Прямоугольник 15"/>
          <p:cNvSpPr/>
          <p:nvPr/>
        </p:nvSpPr>
        <p:spPr>
          <a:xfrm>
            <a:off x="1248480" y="2244606"/>
            <a:ext cx="939681" cy="523220"/>
          </a:xfrm>
          <a:prstGeom prst="rect">
            <a:avLst/>
          </a:prstGeom>
        </p:spPr>
        <p:txBody>
          <a:bodyPr wrap="none">
            <a:spAutoFit/>
          </a:bodyPr>
          <a:lstStyle/>
          <a:p>
            <a:r>
              <a:rPr lang="ru-RU" sz="2800" dirty="0" smtClean="0"/>
              <a:t>Имя</a:t>
            </a:r>
            <a:endParaRPr lang="ru-RU" sz="2800" dirty="0"/>
          </a:p>
        </p:txBody>
      </p:sp>
      <p:sp>
        <p:nvSpPr>
          <p:cNvPr id="17" name="Прямоугольник 16"/>
          <p:cNvSpPr/>
          <p:nvPr/>
        </p:nvSpPr>
        <p:spPr>
          <a:xfrm>
            <a:off x="3530943" y="946324"/>
            <a:ext cx="1794081" cy="461665"/>
          </a:xfrm>
          <a:prstGeom prst="rect">
            <a:avLst/>
          </a:prstGeom>
        </p:spPr>
        <p:txBody>
          <a:bodyPr wrap="none">
            <a:spAutoFit/>
          </a:bodyPr>
          <a:lstStyle/>
          <a:p>
            <a:r>
              <a:rPr lang="ru-RU" sz="2400" dirty="0" smtClean="0"/>
              <a:t>Биография</a:t>
            </a:r>
            <a:endParaRPr lang="ru-RU" sz="2400" dirty="0"/>
          </a:p>
        </p:txBody>
      </p:sp>
      <p:sp>
        <p:nvSpPr>
          <p:cNvPr id="19" name="Прямоугольник 18"/>
          <p:cNvSpPr/>
          <p:nvPr/>
        </p:nvSpPr>
        <p:spPr>
          <a:xfrm>
            <a:off x="6006726" y="3907504"/>
            <a:ext cx="1414170" cy="461665"/>
          </a:xfrm>
          <a:prstGeom prst="rect">
            <a:avLst/>
          </a:prstGeom>
        </p:spPr>
        <p:txBody>
          <a:bodyPr wrap="none">
            <a:spAutoFit/>
          </a:bodyPr>
          <a:lstStyle/>
          <a:p>
            <a:r>
              <a:rPr lang="ru-RU" sz="2400" dirty="0" smtClean="0"/>
              <a:t>Портрет</a:t>
            </a:r>
            <a:endParaRPr lang="ru-RU" sz="2400" dirty="0"/>
          </a:p>
        </p:txBody>
      </p:sp>
      <p:cxnSp>
        <p:nvCxnSpPr>
          <p:cNvPr id="21" name="Прямая соединительная линия 20"/>
          <p:cNvCxnSpPr>
            <a:stCxn id="5" idx="0"/>
            <a:endCxn id="6" idx="4"/>
          </p:cNvCxnSpPr>
          <p:nvPr/>
        </p:nvCxnSpPr>
        <p:spPr>
          <a:xfrm flipV="1">
            <a:off x="4407241" y="1556792"/>
            <a:ext cx="20743" cy="872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stCxn id="5" idx="6"/>
          </p:cNvCxnSpPr>
          <p:nvPr/>
        </p:nvCxnSpPr>
        <p:spPr>
          <a:xfrm flipV="1">
            <a:off x="5199329" y="2684025"/>
            <a:ext cx="1109374" cy="281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5" idx="5"/>
            <a:endCxn id="11" idx="1"/>
          </p:cNvCxnSpPr>
          <p:nvPr/>
        </p:nvCxnSpPr>
        <p:spPr>
          <a:xfrm>
            <a:off x="4967332" y="3344056"/>
            <a:ext cx="1122441" cy="496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5" idx="4"/>
          </p:cNvCxnSpPr>
          <p:nvPr/>
        </p:nvCxnSpPr>
        <p:spPr>
          <a:xfrm flipH="1">
            <a:off x="4343689" y="3501008"/>
            <a:ext cx="63552"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9" idx="6"/>
            <a:endCxn id="5" idx="2"/>
          </p:cNvCxnSpPr>
          <p:nvPr/>
        </p:nvCxnSpPr>
        <p:spPr>
          <a:xfrm>
            <a:off x="2555776" y="2521605"/>
            <a:ext cx="1059377" cy="443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stCxn id="5" idx="3"/>
          </p:cNvCxnSpPr>
          <p:nvPr/>
        </p:nvCxnSpPr>
        <p:spPr>
          <a:xfrm flipH="1">
            <a:off x="3061581" y="3344056"/>
            <a:ext cx="785569" cy="949040"/>
          </a:xfrm>
          <a:prstGeom prst="line">
            <a:avLst/>
          </a:prstGeom>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1896038" y="179929"/>
            <a:ext cx="5378395" cy="584775"/>
          </a:xfrm>
          <a:prstGeom prst="rect">
            <a:avLst/>
          </a:prstGeom>
        </p:spPr>
        <p:txBody>
          <a:bodyPr wrap="none">
            <a:spAutoFit/>
          </a:bodyPr>
          <a:lstStyle/>
          <a:p>
            <a:pPr lvl="0"/>
            <a:r>
              <a:rPr lang="ru-RU" sz="3200" dirty="0" smtClean="0"/>
              <a:t>Элементы создания образа</a:t>
            </a:r>
            <a:endParaRPr lang="ru-RU" sz="3200" dirty="0"/>
          </a:p>
        </p:txBody>
      </p:sp>
      <p:sp>
        <p:nvSpPr>
          <p:cNvPr id="36" name="Прямоугольник 35"/>
          <p:cNvSpPr/>
          <p:nvPr/>
        </p:nvSpPr>
        <p:spPr>
          <a:xfrm>
            <a:off x="6417128" y="2477830"/>
            <a:ext cx="1577676" cy="461665"/>
          </a:xfrm>
          <a:prstGeom prst="rect">
            <a:avLst/>
          </a:prstGeom>
        </p:spPr>
        <p:txBody>
          <a:bodyPr wrap="none">
            <a:spAutoFit/>
          </a:bodyPr>
          <a:lstStyle/>
          <a:p>
            <a:r>
              <a:rPr lang="ru-RU" sz="2400" dirty="0" smtClean="0"/>
              <a:t>Интерьер</a:t>
            </a:r>
            <a:endParaRPr lang="ru-RU" sz="2400" dirty="0"/>
          </a:p>
        </p:txBody>
      </p:sp>
      <p:sp>
        <p:nvSpPr>
          <p:cNvPr id="37" name="Прямоугольник 36"/>
          <p:cNvSpPr/>
          <p:nvPr/>
        </p:nvSpPr>
        <p:spPr>
          <a:xfrm>
            <a:off x="543031" y="6021288"/>
            <a:ext cx="2225289" cy="369332"/>
          </a:xfrm>
          <a:prstGeom prst="rect">
            <a:avLst/>
          </a:prstGeom>
        </p:spPr>
        <p:txBody>
          <a:bodyPr wrap="none">
            <a:spAutoFit/>
          </a:bodyPr>
          <a:lstStyle/>
          <a:p>
            <a:r>
              <a:rPr lang="ru-RU" dirty="0" smtClean="0"/>
              <a:t>По Л. Я. Гинзбургу</a:t>
            </a:r>
            <a:endParaRPr lang="ru-RU" dirty="0"/>
          </a:p>
        </p:txBody>
      </p:sp>
    </p:spTree>
    <p:extLst>
      <p:ext uri="{BB962C8B-B14F-4D97-AF65-F5344CB8AC3E}">
        <p14:creationId xmlns:p14="http://schemas.microsoft.com/office/powerpoint/2010/main" val="1507710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0648"/>
            <a:ext cx="3384376" cy="6264695"/>
          </a:xfrm>
        </p:spPr>
        <p:txBody>
          <a:bodyPr>
            <a:normAutofit/>
          </a:bodyPr>
          <a:lstStyle/>
          <a:p>
            <a:r>
              <a:rPr lang="ru-RU" sz="2400" dirty="0" smtClean="0"/>
              <a:t>Привычки</a:t>
            </a:r>
          </a:p>
          <a:p>
            <a:r>
              <a:rPr lang="ru-RU" sz="2400" dirty="0" smtClean="0"/>
              <a:t>Воспитание</a:t>
            </a:r>
          </a:p>
          <a:p>
            <a:r>
              <a:rPr lang="ru-RU" sz="2400" dirty="0" smtClean="0"/>
              <a:t>Отношение к природе</a:t>
            </a:r>
          </a:p>
          <a:p>
            <a:r>
              <a:rPr lang="ru-RU" sz="2400" dirty="0" smtClean="0"/>
              <a:t>Отношение к Богу</a:t>
            </a:r>
          </a:p>
          <a:p>
            <a:r>
              <a:rPr lang="ru-RU" sz="2400" dirty="0" smtClean="0"/>
              <a:t>Отношение к смерти и т.д.</a:t>
            </a:r>
          </a:p>
          <a:p>
            <a:r>
              <a:rPr lang="ru-RU" sz="2400" dirty="0" smtClean="0"/>
              <a:t>Взаимоотношения с другими героями</a:t>
            </a:r>
            <a:endParaRPr lang="ru-RU" sz="2400" dirty="0"/>
          </a:p>
        </p:txBody>
      </p:sp>
      <p:pic>
        <p:nvPicPr>
          <p:cNvPr id="1026" name="Picture 2" descr="C:\Users\Иришка\Pictures\0011-011-CHego-zhe-ty-boishsj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700808"/>
            <a:ext cx="5101060" cy="396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994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p:txBody>
          <a:bodyPr/>
          <a:lstStyle/>
          <a:p>
            <a:r>
              <a:rPr lang="ru-RU" dirty="0" smtClean="0"/>
              <a:t>Имя</a:t>
            </a:r>
            <a:endParaRPr lang="ru-RU" dirty="0"/>
          </a:p>
        </p:txBody>
      </p:sp>
      <p:pic>
        <p:nvPicPr>
          <p:cNvPr id="4" name="Объект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7584" y="260648"/>
            <a:ext cx="2910956" cy="4084249"/>
          </a:xfrm>
        </p:spPr>
      </p:pic>
      <p:sp>
        <p:nvSpPr>
          <p:cNvPr id="6" name="Текст 5"/>
          <p:cNvSpPr>
            <a:spLocks noGrp="1"/>
          </p:cNvSpPr>
          <p:nvPr>
            <p:ph type="body" sz="quarter" idx="3"/>
          </p:nvPr>
        </p:nvSpPr>
        <p:spPr>
          <a:xfrm>
            <a:off x="1259632" y="476672"/>
            <a:ext cx="3273552" cy="639762"/>
          </a:xfrm>
        </p:spPr>
        <p:txBody>
          <a:bodyPr/>
          <a:lstStyle/>
          <a:p>
            <a:r>
              <a:rPr lang="ru-RU" sz="3200" dirty="0" smtClean="0"/>
              <a:t>Имя</a:t>
            </a:r>
            <a:endParaRPr lang="ru-RU" sz="3200" dirty="0"/>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88024" y="548680"/>
            <a:ext cx="2849488" cy="3799317"/>
          </a:xfrm>
        </p:spPr>
      </p:pic>
      <p:sp>
        <p:nvSpPr>
          <p:cNvPr id="3" name="Заголовок 2"/>
          <p:cNvSpPr>
            <a:spLocks noGrp="1"/>
          </p:cNvSpPr>
          <p:nvPr>
            <p:ph type="title"/>
          </p:nvPr>
        </p:nvSpPr>
        <p:spPr>
          <a:xfrm>
            <a:off x="755576" y="5661248"/>
            <a:ext cx="7543800" cy="914400"/>
          </a:xfrm>
        </p:spPr>
        <p:txBody>
          <a:bodyPr/>
          <a:lstStyle/>
          <a:p>
            <a:r>
              <a:rPr lang="ru-RU" sz="2000" dirty="0" smtClean="0">
                <a:effectLst/>
              </a:rPr>
              <a:t>Самсон (</a:t>
            </a:r>
            <a:r>
              <a:rPr lang="ru-RU" sz="2000" dirty="0" err="1" smtClean="0">
                <a:effectLst/>
              </a:rPr>
              <a:t>др.евр</a:t>
            </a:r>
            <a:r>
              <a:rPr lang="ru-RU" sz="2000" dirty="0" smtClean="0">
                <a:effectLst/>
              </a:rPr>
              <a:t>.) – солнечный. Подвиги </a:t>
            </a:r>
            <a:r>
              <a:rPr lang="ru-RU" sz="2000" dirty="0">
                <a:effectLst/>
              </a:rPr>
              <a:t>Самсона описаны в </a:t>
            </a:r>
            <a:r>
              <a:rPr lang="ru-RU" sz="2000" u="sng" dirty="0">
                <a:effectLst/>
                <a:hlinkClick r:id="rId4" tooltip="Библия"/>
              </a:rPr>
              <a:t>библейской</a:t>
            </a:r>
            <a:r>
              <a:rPr lang="ru-RU" sz="2000" dirty="0">
                <a:effectLst/>
              </a:rPr>
              <a:t> </a:t>
            </a:r>
            <a:r>
              <a:rPr lang="ru-RU" sz="2000" u="sng" dirty="0">
                <a:effectLst/>
                <a:hlinkClick r:id="rId5" tooltip="Книга Судей"/>
              </a:rPr>
              <a:t>Книге Судей</a:t>
            </a:r>
            <a:r>
              <a:rPr lang="ru-RU" sz="2000" dirty="0">
                <a:effectLst/>
              </a:rPr>
              <a:t> (гл. 13-16)</a:t>
            </a:r>
            <a:r>
              <a:rPr lang="ru-RU" sz="2000" u="sng" baseline="30000" dirty="0">
                <a:effectLst/>
                <a:hlinkClick r:id="rId6"/>
              </a:rPr>
              <a:t>[1]</a:t>
            </a:r>
            <a:r>
              <a:rPr lang="ru-RU" sz="2000" dirty="0">
                <a:effectLst/>
              </a:rPr>
              <a:t>. Он происходил из </a:t>
            </a:r>
            <a:r>
              <a:rPr lang="ru-RU" sz="2000" u="sng" dirty="0">
                <a:effectLst/>
                <a:hlinkClick r:id="rId7" tooltip="Колено Дана"/>
              </a:rPr>
              <a:t>колена Дана</a:t>
            </a:r>
            <a:r>
              <a:rPr lang="ru-RU" sz="2000" dirty="0">
                <a:effectLst/>
              </a:rPr>
              <a:t>, наиболее страдавшего от порабощения филистимлян. Самсон вырос среди рабского унижения своего народа и решил отомстить поработителям, чего и достиг, совершив множество избиений филистимлян.</a:t>
            </a:r>
            <a:br>
              <a:rPr lang="ru-RU" sz="2000" dirty="0">
                <a:effectLst/>
              </a:rPr>
            </a:br>
            <a:endParaRPr lang="ru-RU" sz="2000" dirty="0"/>
          </a:p>
        </p:txBody>
      </p:sp>
    </p:spTree>
    <p:extLst>
      <p:ext uri="{BB962C8B-B14F-4D97-AF65-F5344CB8AC3E}">
        <p14:creationId xmlns:p14="http://schemas.microsoft.com/office/powerpoint/2010/main" val="1011492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Grp="1" noChangeAspect="1"/>
          </p:cNvPicPr>
          <p:nvPr>
            <p:ph type="pic" idx="1"/>
          </p:nvPr>
        </p:nvPicPr>
        <p:blipFill>
          <a:blip r:embed="rId2">
            <a:extLst>
              <a:ext uri="{28A0092B-C50C-407E-A947-70E740481C1C}">
                <a14:useLocalDpi xmlns:a14="http://schemas.microsoft.com/office/drawing/2010/main" val="0"/>
              </a:ext>
            </a:extLst>
          </a:blip>
          <a:srcRect t="24684" b="24684"/>
          <a:stretch>
            <a:fillRect/>
          </a:stretch>
        </p:blipFill>
        <p:spPr/>
      </p:pic>
      <p:sp>
        <p:nvSpPr>
          <p:cNvPr id="10" name="Текст 9"/>
          <p:cNvSpPr>
            <a:spLocks noGrp="1"/>
          </p:cNvSpPr>
          <p:nvPr>
            <p:ph type="body" sz="half" idx="2"/>
          </p:nvPr>
        </p:nvSpPr>
        <p:spPr/>
        <p:txBody>
          <a:bodyPr>
            <a:normAutofit/>
          </a:bodyPr>
          <a:lstStyle/>
          <a:p>
            <a:r>
              <a:rPr lang="ru-RU" sz="4000" dirty="0" smtClean="0"/>
              <a:t>Портрет</a:t>
            </a:r>
            <a:endParaRPr lang="ru-RU" sz="4000" dirty="0"/>
          </a:p>
        </p:txBody>
      </p:sp>
      <p:sp>
        <p:nvSpPr>
          <p:cNvPr id="7" name="Заголовок 6"/>
          <p:cNvSpPr>
            <a:spLocks noGrp="1"/>
          </p:cNvSpPr>
          <p:nvPr>
            <p:ph type="title"/>
          </p:nvPr>
        </p:nvSpPr>
        <p:spPr/>
        <p:txBody>
          <a:bodyPr/>
          <a:lstStyle/>
          <a:p>
            <a:r>
              <a:rPr lang="ru-RU" sz="2000" dirty="0"/>
              <a:t>Вижу, как теперь, самого хозяина, человека лет пятидесяти, свежего и бодрого, и его длинный зеленый </a:t>
            </a:r>
            <a:r>
              <a:rPr lang="ru-RU" sz="2000" dirty="0" err="1"/>
              <a:t>сертук</a:t>
            </a:r>
            <a:r>
              <a:rPr lang="ru-RU" sz="2000" dirty="0"/>
              <a:t> с тремя медалями на полинялых лентах.</a:t>
            </a:r>
          </a:p>
        </p:txBody>
      </p:sp>
    </p:spTree>
    <p:extLst>
      <p:ext uri="{BB962C8B-B14F-4D97-AF65-F5344CB8AC3E}">
        <p14:creationId xmlns:p14="http://schemas.microsoft.com/office/powerpoint/2010/main" val="1441406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539552" y="620688"/>
            <a:ext cx="3273552" cy="639762"/>
          </a:xfrm>
        </p:spPr>
        <p:txBody>
          <a:bodyPr/>
          <a:lstStyle/>
          <a:p>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6096" y="1772816"/>
            <a:ext cx="1917062" cy="2743200"/>
          </a:xfrm>
        </p:spPr>
      </p:pic>
      <p:sp>
        <p:nvSpPr>
          <p:cNvPr id="4" name="Текст 3"/>
          <p:cNvSpPr>
            <a:spLocks noGrp="1"/>
          </p:cNvSpPr>
          <p:nvPr>
            <p:ph type="body" sz="quarter" idx="3"/>
          </p:nvPr>
        </p:nvSpPr>
        <p:spPr/>
        <p:txBody>
          <a:bodyPr/>
          <a:lstStyle/>
          <a:p>
            <a:r>
              <a:rPr lang="ru-RU" sz="3200" dirty="0" smtClean="0"/>
              <a:t>Биография</a:t>
            </a:r>
            <a:endParaRPr lang="ru-RU" sz="3200" dirty="0"/>
          </a:p>
        </p:txBody>
      </p:sp>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51520" y="620688"/>
            <a:ext cx="3871320" cy="3949529"/>
          </a:xfrm>
        </p:spPr>
      </p:pic>
      <p:sp>
        <p:nvSpPr>
          <p:cNvPr id="6" name="Заголовок 5"/>
          <p:cNvSpPr>
            <a:spLocks noGrp="1"/>
          </p:cNvSpPr>
          <p:nvPr>
            <p:ph type="title"/>
          </p:nvPr>
        </p:nvSpPr>
        <p:spPr>
          <a:xfrm>
            <a:off x="755576" y="5517232"/>
            <a:ext cx="7543800" cy="914400"/>
          </a:xfrm>
        </p:spPr>
        <p:txBody>
          <a:bodyPr/>
          <a:lstStyle/>
          <a:p>
            <a:r>
              <a:rPr lang="ru-RU" sz="2400" dirty="0" smtClean="0"/>
              <a:t>В Измайловский полк набирали рослых темноволосых солдат, рост которых был не менее 180 см.</a:t>
            </a:r>
            <a:endParaRPr lang="ru-RU" sz="2400" dirty="0"/>
          </a:p>
        </p:txBody>
      </p:sp>
    </p:spTree>
    <p:extLst>
      <p:ext uri="{BB962C8B-B14F-4D97-AF65-F5344CB8AC3E}">
        <p14:creationId xmlns:p14="http://schemas.microsoft.com/office/powerpoint/2010/main" val="1085889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331</TotalTime>
  <Words>919</Words>
  <Application>Microsoft Office PowerPoint</Application>
  <PresentationFormat>Экран (4:3)</PresentationFormat>
  <Paragraphs>50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Базовая</vt:lpstr>
      <vt:lpstr>Самсон Вырин. </vt:lpstr>
      <vt:lpstr>Характеристика героя</vt:lpstr>
      <vt:lpstr> Образ литературного героя</vt:lpstr>
      <vt:lpstr>А. С. Пушкин «Станционный смотритель»</vt:lpstr>
      <vt:lpstr>Презентация PowerPoint</vt:lpstr>
      <vt:lpstr>Презентация PowerPoint</vt:lpstr>
      <vt:lpstr>Самсон (др.евр.) – солнечный. Подвиги Самсона описаны в библейской Книге Судей (гл. 13-16)[1]. Он происходил из колена Дана, наиболее страдавшего от порабощения филистимлян. Самсон вырос среди рабского унижения своего народа и решил отомстить поработителям, чего и достиг, совершив множество избиений филистимлян. </vt:lpstr>
      <vt:lpstr>Вижу, как теперь, самого хозяина, человека лет пятидесяти, свежего и бодрого, и его длинный зеленый сертук с тремя медалями на полинялых лентах.</vt:lpstr>
      <vt:lpstr>В Измайловский полк набирали рослых темноволосых солдат, рост которых был не менее 180 см.</vt:lpstr>
      <vt:lpstr>«Дочка-с, — отвечал он с видом довольного самолюбия, — да такая разумная, такая проворная, вся в покойницу мать ». </vt:lpstr>
      <vt:lpstr>Мысли и чувства героя</vt:lpstr>
      <vt:lpstr>Тут он принялся переписывать мою подорожную, а я занялся рассмотрением картинок, украшавших его смиренную, но опрятную обитель. Они изображали историю блудного сына…</vt:lpstr>
      <vt:lpstr>Для создания образа имеет значение каждый элемент, который отбирает автор. Портрет, кухня, привычки, пристрастия, мысли и только в последнюю очередь поступки, потому что поступки всем вышеперечисленным обусловлены.</vt:lpstr>
      <vt:lpstr>«Авось, — думал смотритель, — приведу я домой заблудшую овечку мою». С этой мыслию прибыл он в Петербург, остановился в Измайловском полку, в доме отставного унтер-офицера, своего старого сослуживца, и начал свои поиски. Вскоре узнал он, что ротмистр Минский в Петербурге и живет в Демутовом трактире. Смотритель решился к нему явиться. Рано утром пришел он в его переднюю и просил доложить его высокоблагородию, что старый солдат просит с ним увидеться. Военный лакей, чистя сапог на колодке, объявил, что барин почивает и что прежде одиннадцати часов не принимает никого. Смотритель ушел и возвратился в назначенное время. Минский вышел сам к нему в халате, в красной скуфье. «Что, брат, тебе надобно?» — спросил он его. Сердце старика закипело, слезы навернулись на глазах, и он дрожащим голосом произнес только: «Ваше высокоблагородие!.. сделайте такую божескую милость!..» Минский взглянул на него быстро, вспыхнул, взял его за руку, повел в кабинет и запер за собою дверь. «Ваше высокоблагородие! — продолжал старик, — что с возу упало, то пропало; отдайте мне по крайней мере бедную мою Дуню. Ведь вы натешились ею; не погубите ж ее понапрасну». — «Что сделано, того не воротишь, — сказал молодой человек в крайнем замешательстве, — виноват перед тобою и рад просить у тебя прощения; но не думай, чтоб я Дуню мог покинуть: она будет счастлива, даю тебе честное слово. Зачем тебе ее? Она меня любит; она отвыкла от прежнего своего состояния. Ни ты, ни она — вы не забудете того, что случилось». Потом, сунув ему что-то за рукав, он отворил дверь, и смотритель, сам не помня как, очутился на улице. Долго стоял он неподвижно, наконец увидел за обшлагом своего рукава сверток бумаг; он вынул их и развернул несколько пяти- и десятирублевых смятых ассигнаций. Слезы опять навернулись на глазах его, слезы негодования! Он сжал бумажки в комок, бросил их наземь, притоптал каблуком и пошел... Отошед несколько шагов, он остановился, подумал... и воротился... но ассигнаций уже не было.  </vt:lpstr>
      <vt:lpstr>Это был точно Самсон Вырин; но как он постарел! Покамест собирался он переписать мою подорожную, я смотрел на его седину, на глубокие морщины давно небритого лица, на сгорбленную спину — и не мог надивиться, как три или четыре года могли превратить бодрого мужчину в хилого старика. </vt:lpstr>
      <vt:lpstr>В образе Самсона Вырина соединяется историческое и частное. Это судьба старого солдата, героя своей страны, обречённого смириться с участью «маленького человека», обречённого влачить жалкое существование, забытого и покинутого. Как и большинство «униженных и оскорблённых» героев, Самсон Вырин спивается и умирает.</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Самсон Вырин.</dc:title>
  <dc:creator>Пользователь Windows</dc:creator>
  <cp:lastModifiedBy>Пользователь Windows</cp:lastModifiedBy>
  <cp:revision>41</cp:revision>
  <dcterms:created xsi:type="dcterms:W3CDTF">2013-09-11T13:36:41Z</dcterms:created>
  <dcterms:modified xsi:type="dcterms:W3CDTF">2013-09-11T20:26:56Z</dcterms:modified>
</cp:coreProperties>
</file>