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4" autoAdjust="0"/>
    <p:restoredTop sz="94660"/>
  </p:normalViewPr>
  <p:slideViewPr>
    <p:cSldViewPr snapToGrid="0">
      <p:cViewPr>
        <p:scale>
          <a:sx n="80" d="100"/>
          <a:sy n="80" d="100"/>
        </p:scale>
        <p:origin x="-246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Степень готовности к результативной профилактике в муниципалитетах Московской области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МОУ_Муниципалитеты!$M$1</c:f>
              <c:strCache>
                <c:ptCount val="1"/>
                <c:pt idx="0">
                  <c:v>Процент от участвовавших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dPt>
            <c:idx val="3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9D-4167-9B28-0E70554B1322}"/>
              </c:ext>
            </c:extLst>
          </c:dPt>
          <c:dPt>
            <c:idx val="4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9D-4167-9B28-0E70554B1322}"/>
              </c:ext>
            </c:extLst>
          </c:dPt>
          <c:cat>
            <c:strRef>
              <c:f>МОУ_Муниципалитеты!$K$2:$K$7</c:f>
              <c:strCache>
                <c:ptCount val="6"/>
                <c:pt idx="0">
                  <c:v>Экспертный</c:v>
                </c:pt>
                <c:pt idx="1">
                  <c:v>Оптимальный</c:v>
                </c:pt>
                <c:pt idx="2">
                  <c:v>Частичный</c:v>
                </c:pt>
                <c:pt idx="3">
                  <c:v>Недостаточный</c:v>
                </c:pt>
                <c:pt idx="4">
                  <c:v>Начальный</c:v>
                </c:pt>
                <c:pt idx="5">
                  <c:v>Неопределенный</c:v>
                </c:pt>
              </c:strCache>
            </c:strRef>
          </c:cat>
          <c:val>
            <c:numRef>
              <c:f>МОУ_Муниципалитеты!$M$2:$M$7</c:f>
              <c:numCache>
                <c:formatCode>0.00%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0.23728813559322059</c:v>
                </c:pt>
                <c:pt idx="3">
                  <c:v>0.72881355932203351</c:v>
                </c:pt>
                <c:pt idx="4">
                  <c:v>3.3898305084745811E-2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9D-4167-9B28-0E70554B1322}"/>
            </c:ext>
          </c:extLst>
        </c:ser>
        <c:gapWidth val="219"/>
        <c:overlap val="-27"/>
        <c:axId val="96249344"/>
        <c:axId val="96250880"/>
      </c:barChart>
      <c:catAx>
        <c:axId val="96249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50880"/>
        <c:crosses val="autoZero"/>
        <c:auto val="1"/>
        <c:lblAlgn val="ctr"/>
        <c:lblOffset val="100"/>
      </c:catAx>
      <c:valAx>
        <c:axId val="96250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49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Профилактический потенциал (рейтинг городских округов Московской области)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'ПРОФИЛАКТИЧЕСКИЙ ПОТЕНЦИАЛ'!$H$3:$H$59</c:f>
              <c:strCache>
                <c:ptCount val="57"/>
                <c:pt idx="0">
                  <c:v>Кашира г.о.</c:v>
                </c:pt>
                <c:pt idx="1">
                  <c:v>Электросталь г.о.</c:v>
                </c:pt>
                <c:pt idx="2">
                  <c:v>Ступино г.о.</c:v>
                </c:pt>
                <c:pt idx="3">
                  <c:v>Егорьевск г.о.</c:v>
                </c:pt>
                <c:pt idx="4">
                  <c:v>Подольск г.о.</c:v>
                </c:pt>
                <c:pt idx="5">
                  <c:v>Люберцы г.о</c:v>
                </c:pt>
                <c:pt idx="6">
                  <c:v>Истра г.о.</c:v>
                </c:pt>
                <c:pt idx="7">
                  <c:v>Лыткарино г.о.</c:v>
                </c:pt>
                <c:pt idx="8">
                  <c:v>Балашиха г.о.</c:v>
                </c:pt>
                <c:pt idx="9">
                  <c:v>Руза г.о.</c:v>
                </c:pt>
                <c:pt idx="10">
                  <c:v>Зарайск г.о.</c:v>
                </c:pt>
                <c:pt idx="11">
                  <c:v>Щёлково г.о.</c:v>
                </c:pt>
                <c:pt idx="12">
                  <c:v>Дзержинский г.о.</c:v>
                </c:pt>
                <c:pt idx="13">
                  <c:v>Лосино-Петровский г.о.</c:v>
                </c:pt>
                <c:pt idx="14">
                  <c:v>Домодедово г.о.</c:v>
                </c:pt>
                <c:pt idx="15">
                  <c:v>Чехов г.о.</c:v>
                </c:pt>
                <c:pt idx="16">
                  <c:v>Ленинский м.р.</c:v>
                </c:pt>
                <c:pt idx="17">
                  <c:v>Серебряные Пруды г.о.</c:v>
                </c:pt>
                <c:pt idx="18">
                  <c:v>Шаховская г.о.</c:v>
                </c:pt>
                <c:pt idx="19">
                  <c:v>Химки г.о.</c:v>
                </c:pt>
                <c:pt idx="20">
                  <c:v>Королев г.о.</c:v>
                </c:pt>
                <c:pt idx="21">
                  <c:v>Орехово-Зуево г.о.</c:v>
                </c:pt>
                <c:pt idx="22">
                  <c:v>Фрязино г.о.</c:v>
                </c:pt>
                <c:pt idx="23">
                  <c:v>Долгопрудный г.о.</c:v>
                </c:pt>
                <c:pt idx="24">
                  <c:v>Пущино г.о.</c:v>
                </c:pt>
                <c:pt idx="25">
                  <c:v>Электрогорск г.о.</c:v>
                </c:pt>
                <c:pt idx="26">
                  <c:v>Красногорск г.о.</c:v>
                </c:pt>
                <c:pt idx="27">
                  <c:v>Богородский г.о.</c:v>
                </c:pt>
                <c:pt idx="28">
                  <c:v>Клин г.о.</c:v>
                </c:pt>
                <c:pt idx="29">
                  <c:v>Раменское г.о.</c:v>
                </c:pt>
                <c:pt idx="30">
                  <c:v>Луховицы г.о.</c:v>
                </c:pt>
                <c:pt idx="31">
                  <c:v>Воскресенск г.о.</c:v>
                </c:pt>
                <c:pt idx="32">
                  <c:v>Краснознаменск г.о.</c:v>
                </c:pt>
                <c:pt idx="33">
                  <c:v>Реутов г.о.</c:v>
                </c:pt>
                <c:pt idx="34">
                  <c:v>Дубна г.о.</c:v>
                </c:pt>
                <c:pt idx="35">
                  <c:v>Котельники г.о.</c:v>
                </c:pt>
                <c:pt idx="36">
                  <c:v>Наро-Фоминский г.о.</c:v>
                </c:pt>
                <c:pt idx="37">
                  <c:v>Шатура г.о.</c:v>
                </c:pt>
                <c:pt idx="38">
                  <c:v>Павловский Посад г.о.</c:v>
                </c:pt>
                <c:pt idx="39">
                  <c:v>Волоколамский м.р.</c:v>
                </c:pt>
                <c:pt idx="40">
                  <c:v>Дмитровский м.р.</c:v>
                </c:pt>
                <c:pt idx="41">
                  <c:v>Талдомский м.р.</c:v>
                </c:pt>
                <c:pt idx="42">
                  <c:v>Лобня г.о.</c:v>
                </c:pt>
                <c:pt idx="43">
                  <c:v>Лотошинский м.р.</c:v>
                </c:pt>
                <c:pt idx="44">
                  <c:v>Пушкинский г.о.</c:v>
                </c:pt>
                <c:pt idx="45">
                  <c:v>Солнечногорский м.р.</c:v>
                </c:pt>
                <c:pt idx="46">
                  <c:v>Протвино г.о.</c:v>
                </c:pt>
                <c:pt idx="47">
                  <c:v>Серпухов г.о.</c:v>
                </c:pt>
                <c:pt idx="48">
                  <c:v>Бронницы г.о.</c:v>
                </c:pt>
                <c:pt idx="49">
                  <c:v>Жуковский г.о.</c:v>
                </c:pt>
                <c:pt idx="50">
                  <c:v>Коломна г.о.</c:v>
                </c:pt>
                <c:pt idx="51">
                  <c:v>Одинцовский г.о.</c:v>
                </c:pt>
                <c:pt idx="52">
                  <c:v>Мытищи г.о.</c:v>
                </c:pt>
                <c:pt idx="53">
                  <c:v>Сергиево-Посадский г.о.</c:v>
                </c:pt>
                <c:pt idx="54">
                  <c:v>Можайск г.о.</c:v>
                </c:pt>
                <c:pt idx="55">
                  <c:v>Черноголовка г.о.</c:v>
                </c:pt>
                <c:pt idx="56">
                  <c:v>Власиха г.о.</c:v>
                </c:pt>
              </c:strCache>
            </c:strRef>
          </c:cat>
          <c:val>
            <c:numRef>
              <c:f>'ПРОФИЛАКТИЧЕСКИЙ ПОТЕНЦИАЛ'!$I$3:$I$59</c:f>
              <c:numCache>
                <c:formatCode>0.00%</c:formatCode>
                <c:ptCount val="57"/>
                <c:pt idx="0">
                  <c:v>0.9583333333333337</c:v>
                </c:pt>
                <c:pt idx="1">
                  <c:v>0.9355</c:v>
                </c:pt>
                <c:pt idx="2">
                  <c:v>0.91999999999999993</c:v>
                </c:pt>
                <c:pt idx="3">
                  <c:v>0.90500000000000003</c:v>
                </c:pt>
                <c:pt idx="4">
                  <c:v>0.90323333333333333</c:v>
                </c:pt>
                <c:pt idx="5">
                  <c:v>0.8968333333333337</c:v>
                </c:pt>
                <c:pt idx="6">
                  <c:v>0.89475000000000005</c:v>
                </c:pt>
                <c:pt idx="7">
                  <c:v>0.88128333333333331</c:v>
                </c:pt>
                <c:pt idx="8">
                  <c:v>0.87949999999999995</c:v>
                </c:pt>
                <c:pt idx="9">
                  <c:v>0.87833333333333363</c:v>
                </c:pt>
                <c:pt idx="10">
                  <c:v>0.87383333333333391</c:v>
                </c:pt>
                <c:pt idx="11">
                  <c:v>0.86978333333333391</c:v>
                </c:pt>
                <c:pt idx="12">
                  <c:v>0.86100000000000043</c:v>
                </c:pt>
                <c:pt idx="13">
                  <c:v>0.85250000000000004</c:v>
                </c:pt>
                <c:pt idx="14">
                  <c:v>0.8383333333333336</c:v>
                </c:pt>
                <c:pt idx="15">
                  <c:v>0.83666666666666667</c:v>
                </c:pt>
                <c:pt idx="16">
                  <c:v>0.8243333333333337</c:v>
                </c:pt>
                <c:pt idx="17">
                  <c:v>0.8200000000000004</c:v>
                </c:pt>
                <c:pt idx="18">
                  <c:v>0.81666666666666654</c:v>
                </c:pt>
                <c:pt idx="19">
                  <c:v>0.81596666666666651</c:v>
                </c:pt>
                <c:pt idx="20">
                  <c:v>0.81405000000000005</c:v>
                </c:pt>
                <c:pt idx="21">
                  <c:v>0.81240000000000001</c:v>
                </c:pt>
                <c:pt idx="22">
                  <c:v>0.81166666666666654</c:v>
                </c:pt>
                <c:pt idx="23">
                  <c:v>0.80916666666666659</c:v>
                </c:pt>
                <c:pt idx="24">
                  <c:v>0.80666666666666653</c:v>
                </c:pt>
                <c:pt idx="25">
                  <c:v>0.80666666666666653</c:v>
                </c:pt>
                <c:pt idx="26">
                  <c:v>0.80583333333333362</c:v>
                </c:pt>
                <c:pt idx="27">
                  <c:v>0.8</c:v>
                </c:pt>
                <c:pt idx="28">
                  <c:v>0.8</c:v>
                </c:pt>
                <c:pt idx="29">
                  <c:v>0.79568333333333363</c:v>
                </c:pt>
                <c:pt idx="30">
                  <c:v>0.79383333333333361</c:v>
                </c:pt>
                <c:pt idx="31">
                  <c:v>0.79333333333333333</c:v>
                </c:pt>
                <c:pt idx="32">
                  <c:v>0.79166666666666652</c:v>
                </c:pt>
                <c:pt idx="33">
                  <c:v>0.78333333333333333</c:v>
                </c:pt>
                <c:pt idx="34">
                  <c:v>0.78</c:v>
                </c:pt>
                <c:pt idx="35">
                  <c:v>0.77783333333333393</c:v>
                </c:pt>
                <c:pt idx="36">
                  <c:v>0.77150000000000041</c:v>
                </c:pt>
                <c:pt idx="37">
                  <c:v>0.77066666666666672</c:v>
                </c:pt>
                <c:pt idx="38">
                  <c:v>0.76583333333333403</c:v>
                </c:pt>
                <c:pt idx="39">
                  <c:v>0.75335000000000041</c:v>
                </c:pt>
                <c:pt idx="40">
                  <c:v>0.75266666666666671</c:v>
                </c:pt>
                <c:pt idx="41">
                  <c:v>0.7416666666666667</c:v>
                </c:pt>
                <c:pt idx="42">
                  <c:v>0.73833333333333362</c:v>
                </c:pt>
                <c:pt idx="43">
                  <c:v>0.73808333333333365</c:v>
                </c:pt>
                <c:pt idx="44">
                  <c:v>0.73666666666666669</c:v>
                </c:pt>
                <c:pt idx="45">
                  <c:v>0.73616666666666652</c:v>
                </c:pt>
                <c:pt idx="46">
                  <c:v>0.73333333333333361</c:v>
                </c:pt>
                <c:pt idx="47">
                  <c:v>0.72833333333333361</c:v>
                </c:pt>
                <c:pt idx="48">
                  <c:v>0.72500000000000042</c:v>
                </c:pt>
                <c:pt idx="49">
                  <c:v>0.71500000000000052</c:v>
                </c:pt>
                <c:pt idx="50">
                  <c:v>0.69833333333333325</c:v>
                </c:pt>
                <c:pt idx="51">
                  <c:v>0.69833333333333325</c:v>
                </c:pt>
                <c:pt idx="52">
                  <c:v>0.69166666666666654</c:v>
                </c:pt>
                <c:pt idx="53">
                  <c:v>0.68241666666666656</c:v>
                </c:pt>
                <c:pt idx="54">
                  <c:v>0.67750000000000044</c:v>
                </c:pt>
                <c:pt idx="55">
                  <c:v>0.66666666666666674</c:v>
                </c:pt>
                <c:pt idx="56">
                  <c:v>0.65683333333333394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64-4B63-A4EC-51BBDE0BBB78}"/>
            </c:ext>
          </c:extLst>
        </c:ser>
        <c:gapWidth val="219"/>
        <c:overlap val="-27"/>
        <c:axId val="131781760"/>
        <c:axId val="131783296"/>
      </c:barChart>
      <c:catAx>
        <c:axId val="131781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83296"/>
        <c:crosses val="autoZero"/>
        <c:auto val="1"/>
        <c:lblAlgn val="ctr"/>
        <c:lblOffset val="100"/>
      </c:catAx>
      <c:valAx>
        <c:axId val="13178329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8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Факторы снижения </a:t>
            </a:r>
            <a:r>
              <a:rPr lang="ru-RU" sz="2000" b="1" dirty="0">
                <a:solidFill>
                  <a:sysClr val="windowText" lastClr="000000"/>
                </a:solidFill>
              </a:rPr>
              <a:t>результативности профилактики, 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вызванные </a:t>
            </a:r>
            <a:r>
              <a:rPr lang="ru-RU" sz="2000" b="1" dirty="0">
                <a:solidFill>
                  <a:sysClr val="windowText" lastClr="000000"/>
                </a:solidFill>
              </a:rPr>
              <a:t>риск-факторами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'ВСЕ РИСКИ'!$B$2:$B$7</c:f>
              <c:strCache>
                <c:ptCount val="6"/>
                <c:pt idx="0">
                  <c:v>Кадровый дефицит</c:v>
                </c:pt>
                <c:pt idx="1">
                  <c:v>Неактуальные профилактические мероприятия</c:v>
                </c:pt>
                <c:pt idx="2">
                  <c:v>Отказ от участия в СПТ</c:v>
                </c:pt>
                <c:pt idx="3">
                  <c:v>Прогнозируемое снижение результативности профилактики, вызванное риском недостоверности ответов</c:v>
                </c:pt>
                <c:pt idx="4">
                  <c:v>Употреблпение ПАВ</c:v>
                </c:pt>
                <c:pt idx="5">
                  <c:v>Аутодеструктивное поведение</c:v>
                </c:pt>
              </c:strCache>
            </c:strRef>
          </c:cat>
          <c:val>
            <c:numRef>
              <c:f>'ВСЕ РИСКИ'!$C$2:$C$7</c:f>
              <c:numCache>
                <c:formatCode>0.00%</c:formatCode>
                <c:ptCount val="6"/>
                <c:pt idx="0">
                  <c:v>0.33300000000000035</c:v>
                </c:pt>
                <c:pt idx="1">
                  <c:v>0.31600000000000023</c:v>
                </c:pt>
                <c:pt idx="2">
                  <c:v>0.43850000000000022</c:v>
                </c:pt>
                <c:pt idx="3">
                  <c:v>0.45610000000000001</c:v>
                </c:pt>
                <c:pt idx="4">
                  <c:v>0.68420000000000003</c:v>
                </c:pt>
                <c:pt idx="5">
                  <c:v>0.49120000000000008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F5-4DD0-AB73-7AF88C1FF837}"/>
            </c:ext>
          </c:extLst>
        </c:ser>
        <c:gapWidth val="219"/>
        <c:axId val="131628416"/>
        <c:axId val="131646592"/>
      </c:barChart>
      <c:catAx>
        <c:axId val="131628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46592"/>
        <c:crosses val="autoZero"/>
        <c:auto val="1"/>
        <c:lblAlgn val="ctr"/>
        <c:lblOffset val="100"/>
      </c:catAx>
      <c:valAx>
        <c:axId val="131646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28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Уровни готовности ОО г.о. </a:t>
            </a:r>
            <a:r>
              <a:rPr lang="ru-RU" dirty="0" smtClean="0"/>
              <a:t>Королев  МО </a:t>
            </a:r>
          </a:p>
          <a:p>
            <a:pPr>
              <a:defRPr/>
            </a:pPr>
            <a:r>
              <a:rPr lang="ru-RU" dirty="0" smtClean="0"/>
              <a:t>к </a:t>
            </a:r>
            <a:r>
              <a:rPr lang="ru-RU" dirty="0"/>
              <a:t>профилактической </a:t>
            </a:r>
            <a:r>
              <a:rPr lang="ru-RU" dirty="0" smtClean="0"/>
              <a:t>работе в 2022 году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Экспертный </c:v>
                </c:pt>
                <c:pt idx="1">
                  <c:v>Оптимальный </c:v>
                </c:pt>
                <c:pt idx="2">
                  <c:v>Частичный </c:v>
                </c:pt>
                <c:pt idx="3">
                  <c:v>Недостаточный</c:v>
                </c:pt>
                <c:pt idx="4">
                  <c:v>Начальный </c:v>
                </c:pt>
                <c:pt idx="5">
                  <c:v>Неопределенный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axId val="133586944"/>
        <c:axId val="133616768"/>
      </c:barChart>
      <c:catAx>
        <c:axId val="133586944"/>
        <c:scaling>
          <c:orientation val="minMax"/>
        </c:scaling>
        <c:axPos val="b"/>
        <c:tickLblPos val="nextTo"/>
        <c:crossAx val="133616768"/>
        <c:crosses val="autoZero"/>
        <c:auto val="1"/>
        <c:lblAlgn val="ctr"/>
        <c:lblOffset val="100"/>
      </c:catAx>
      <c:valAx>
        <c:axId val="133616768"/>
        <c:scaling>
          <c:orientation val="minMax"/>
        </c:scaling>
        <c:axPos val="l"/>
        <c:majorGridlines>
          <c:spPr>
            <a:ln>
              <a:solidFill>
                <a:srgbClr val="002060"/>
              </a:solidFill>
            </a:ln>
          </c:spPr>
        </c:majorGridlines>
        <c:numFmt formatCode="General" sourceLinked="1"/>
        <c:tickLblPos val="nextTo"/>
        <c:crossAx val="133586944"/>
        <c:crosses val="autoZero"/>
        <c:crossBetween val="between"/>
      </c:valAx>
    </c:plotArea>
    <c:plotVisOnly val="1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75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69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39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749587" y="537104"/>
            <a:ext cx="7787696" cy="970760"/>
          </a:xfrm>
        </p:spPr>
        <p:txBody>
          <a:bodyPr anchor="t" anchorCtr="0">
            <a:normAutofit/>
          </a:bodyPr>
          <a:lstStyle>
            <a:lvl1pPr algn="l">
              <a:defRPr sz="32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87" y="1439008"/>
            <a:ext cx="7787696" cy="550875"/>
          </a:xfrm>
        </p:spPr>
        <p:txBody>
          <a:bodyPr>
            <a:normAutofit/>
          </a:bodyPr>
          <a:lstStyle>
            <a:lvl1pPr marL="0" indent="0" algn="l">
              <a:buNone/>
              <a:defRPr sz="2500" b="0">
                <a:solidFill>
                  <a:schemeClr val="tx1"/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50712" y="2200000"/>
            <a:ext cx="10831689" cy="3925635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latin typeface="Calibri Light"/>
                <a:cs typeface="Calibri Light"/>
              </a:defRPr>
            </a:lvl1pPr>
            <a:lvl2pPr>
              <a:defRPr sz="2200" b="0" i="0">
                <a:latin typeface="Calibri Light"/>
                <a:cs typeface="Calibri Light"/>
              </a:defRPr>
            </a:lvl2pPr>
            <a:lvl3pPr>
              <a:defRPr sz="2200" b="0" i="0">
                <a:latin typeface="Calibri Light"/>
                <a:cs typeface="Calibri Light"/>
              </a:defRPr>
            </a:lvl3pPr>
            <a:lvl4pPr>
              <a:defRPr sz="2200" b="0" i="0">
                <a:latin typeface="Calibri Light"/>
                <a:cs typeface="Calibri Light"/>
              </a:defRPr>
            </a:lvl4pPr>
            <a:lvl5pPr>
              <a:defRPr sz="22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11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749587" y="537104"/>
            <a:ext cx="7787696" cy="970760"/>
          </a:xfrm>
        </p:spPr>
        <p:txBody>
          <a:bodyPr anchor="t" anchorCtr="0">
            <a:normAutofit/>
          </a:bodyPr>
          <a:lstStyle>
            <a:lvl1pPr algn="l">
              <a:defRPr sz="32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87" y="1439008"/>
            <a:ext cx="7787696" cy="550875"/>
          </a:xfrm>
        </p:spPr>
        <p:txBody>
          <a:bodyPr>
            <a:normAutofit/>
          </a:bodyPr>
          <a:lstStyle>
            <a:lvl1pPr marL="0" indent="0" algn="l">
              <a:buNone/>
              <a:defRPr sz="2500" b="0">
                <a:solidFill>
                  <a:schemeClr val="tx1"/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50712" y="2200000"/>
            <a:ext cx="10831689" cy="3925635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latin typeface="Calibri Light"/>
                <a:cs typeface="Calibri Light"/>
              </a:defRPr>
            </a:lvl1pPr>
            <a:lvl2pPr>
              <a:defRPr sz="2200" b="0" i="0">
                <a:latin typeface="Calibri Light"/>
                <a:cs typeface="Calibri Light"/>
              </a:defRPr>
            </a:lvl2pPr>
            <a:lvl3pPr>
              <a:defRPr sz="2200" b="0" i="0">
                <a:latin typeface="Calibri Light"/>
                <a:cs typeface="Calibri Light"/>
              </a:defRPr>
            </a:lvl3pPr>
            <a:lvl4pPr>
              <a:defRPr sz="2200" b="0" i="0">
                <a:latin typeface="Calibri Light"/>
                <a:cs typeface="Calibri Light"/>
              </a:defRPr>
            </a:lvl4pPr>
            <a:lvl5pPr>
              <a:defRPr sz="22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1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09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7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773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45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19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20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93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55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737E-752F-4F4D-A539-E3AAD26E5D6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6F4C8-B347-4B62-9BAD-E6D16B81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28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ymoc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egalacts.ru/doc/metodicheskie-rekomendatsii-o-tipovykh-formakh-i-porjadke-vzaimodeistvija-organov/" TargetMode="External"/><Relationship Id="rId3" Type="http://schemas.openxmlformats.org/officeDocument/2006/relationships/hyperlink" Target="https://base.garant.ru/12116087/" TargetMode="External"/><Relationship Id="rId7" Type="http://schemas.openxmlformats.org/officeDocument/2006/relationships/hyperlink" Target="https://minobr.49gov.ru/common/upload/22/editor/file/Pismo_Minprosveshcheniya_Rossii_07-4715_ot_23_avgusta_2021.pdf" TargetMode="External"/><Relationship Id="rId2" Type="http://schemas.openxmlformats.org/officeDocument/2006/relationships/hyperlink" Target="https://base.garant.ru/7142803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ulaws.ru/acts/Pismo-Minprosvescheniya-Rossii-ot-30.09.2020-N-07-5864/" TargetMode="External"/><Relationship Id="rId5" Type="http://schemas.openxmlformats.org/officeDocument/2006/relationships/hyperlink" Target="https://sudact.ru/law/pismo-minprosveshcheniia-rossii-n-07-6607-mvd-rossii/" TargetMode="External"/><Relationship Id="rId10" Type="http://schemas.openxmlformats.org/officeDocument/2006/relationships/hyperlink" Target="https://docs.cntd.ru/document/420395219" TargetMode="External"/><Relationship Id="rId4" Type="http://schemas.openxmlformats.org/officeDocument/2006/relationships/hyperlink" Target="https://edu54.ru/upload/iblock/f19/minobnauki-RF-pismo.pdf" TargetMode="External"/><Relationship Id="rId9" Type="http://schemas.openxmlformats.org/officeDocument/2006/relationships/hyperlink" Target="http://static.government.ru/media/files/3WkqE4GAwQXaIGxpAipFLmqCYZ361Kj0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government.ru/docs/all/104477/" TargetMode="External"/><Relationship Id="rId3" Type="http://schemas.openxmlformats.org/officeDocument/2006/relationships/hyperlink" Target="https://docs.edu.gov.ru/document/0f04468c1f45504d76202beb442d73d9" TargetMode="External"/><Relationship Id="rId7" Type="http://schemas.openxmlformats.org/officeDocument/2006/relationships/hyperlink" Target="https://legalacts.ru/doc/federalnyi-zakon-ot-29122010-n-436-fz-o/" TargetMode="External"/><Relationship Id="rId2" Type="http://schemas.openxmlformats.org/officeDocument/2006/relationships/hyperlink" Target="https://legalacts.ru/doc/kontseptsija-razvitija-psikhologicheskoi-sluzhby-v-sisteme-obrazovanija-v-rossiiskoi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cprc.ru/wp-content/uploads/2021/10/Kompleks-mer-do-2025-goda-po-profilaktike-suitsida-nesovershennoletnih.pdf" TargetMode="External"/><Relationship Id="rId5" Type="http://schemas.openxmlformats.org/officeDocument/2006/relationships/hyperlink" Target="https://docs.cntd.ru/document/573870871" TargetMode="External"/><Relationship Id="rId10" Type="http://schemas.openxmlformats.org/officeDocument/2006/relationships/hyperlink" Target="https://docs.cntd.ru/document/564920705" TargetMode="External"/><Relationship Id="rId4" Type="http://schemas.openxmlformats.org/officeDocument/2006/relationships/hyperlink" Target="https://docs.edu.gov.ru/document/6f205375c5b33320e8416ddb5a5704e3/download/2269/" TargetMode="External"/><Relationship Id="rId9" Type="http://schemas.openxmlformats.org/officeDocument/2006/relationships/hyperlink" Target="https://rulaws.ru/acts/Pismo-Minprosvescheniya-Rossii-ot-29.03.2019-N-03-39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Hj0-lsHUMeQmcB2WqBGtOE9YWUwTzPL5vQQhUhl93RzUDow/viewform?usp=sf_lin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youtube.com/watch?v=nH3GoMjJek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azz.sber.ru/dqlcje?psw=OBEJVxUWAA8MAQ5BSgIXHAMLEw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333" y="519289"/>
            <a:ext cx="109050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учреждение  дополнительного профессионального образования  </a:t>
            </a:r>
          </a:p>
          <a:p>
            <a:pPr algn="ctr"/>
            <a:r>
              <a:rPr lang="ru-RU" b="1" dirty="0" smtClean="0"/>
              <a:t>городского округа Королёв Московская область</a:t>
            </a:r>
          </a:p>
          <a:p>
            <a:pPr algn="ctr"/>
            <a:r>
              <a:rPr lang="ru-RU" b="1" dirty="0" smtClean="0"/>
              <a:t>«Учебно-методический образовательный центр»</a:t>
            </a:r>
            <a:endParaRPr lang="ru-RU" dirty="0" smtClean="0"/>
          </a:p>
          <a:p>
            <a:pPr algn="ctr"/>
            <a:r>
              <a:rPr lang="ru-RU" b="1" dirty="0" smtClean="0"/>
              <a:t>141071, г. Королев Московской области, ул. </a:t>
            </a:r>
            <a:r>
              <a:rPr lang="ru-RU" b="1" dirty="0" err="1" smtClean="0"/>
              <a:t>Грабина</a:t>
            </a:r>
            <a:r>
              <a:rPr lang="ru-RU" b="1" dirty="0" smtClean="0"/>
              <a:t>, д. 2-а </a:t>
            </a:r>
            <a:endParaRPr lang="ru-RU" dirty="0" smtClean="0"/>
          </a:p>
          <a:p>
            <a:pPr algn="ctr"/>
            <a:r>
              <a:rPr lang="ru-RU" b="1" dirty="0" smtClean="0"/>
              <a:t>телефон (495) 516-63-58, 516-53-93, е-</a:t>
            </a:r>
            <a:r>
              <a:rPr lang="en-US" b="1" dirty="0" smtClean="0"/>
              <a:t>mail</a:t>
            </a:r>
            <a:r>
              <a:rPr lang="ru-RU" b="1" dirty="0" smtClean="0"/>
              <a:t>:  </a:t>
            </a:r>
            <a:r>
              <a:rPr lang="en-US" b="1" dirty="0" err="1" smtClean="0">
                <a:hlinkClick r:id="rId2"/>
              </a:rPr>
              <a:t>ymoc</a:t>
            </a:r>
            <a:r>
              <a:rPr lang="ru-RU" b="1" dirty="0" smtClean="0">
                <a:hlinkClick r:id="rId2"/>
              </a:rPr>
              <a:t>@</a:t>
            </a:r>
            <a:r>
              <a:rPr lang="en-US" b="1" dirty="0" smtClean="0">
                <a:hlinkClick r:id="rId2"/>
              </a:rPr>
              <a:t>mail</a:t>
            </a:r>
            <a:r>
              <a:rPr lang="ru-RU" b="1" dirty="0" smtClean="0">
                <a:hlinkClick r:id="rId2"/>
              </a:rPr>
              <a:t>.</a:t>
            </a:r>
            <a:r>
              <a:rPr lang="en-US" b="1" dirty="0" err="1" smtClean="0">
                <a:hlinkClick r:id="rId2"/>
              </a:rPr>
              <a:t>ru</a:t>
            </a:r>
            <a:r>
              <a:rPr lang="ru-RU" b="1" dirty="0" smtClean="0"/>
              <a:t> 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245" y="2032000"/>
            <a:ext cx="114695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Совещание № 1</a:t>
            </a:r>
          </a:p>
          <a:p>
            <a:pPr algn="ctr"/>
            <a:r>
              <a:rPr lang="ru-RU" sz="3600" b="1" dirty="0" smtClean="0"/>
              <a:t>Организация социально-психологического тестирования в ОО г.о. Королёв </a:t>
            </a:r>
          </a:p>
          <a:p>
            <a:pPr algn="ctr"/>
            <a:r>
              <a:rPr lang="ru-RU" sz="3600" b="1" dirty="0" smtClean="0"/>
              <a:t>в 2022 году</a:t>
            </a:r>
          </a:p>
          <a:p>
            <a:pPr algn="r"/>
            <a:r>
              <a:rPr lang="ru-RU" sz="2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Проводит</a:t>
            </a:r>
          </a:p>
          <a:p>
            <a:pPr algn="r"/>
            <a:r>
              <a:rPr lang="ru-RU" sz="2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Муниципальный координатор СПТ-22</a:t>
            </a:r>
          </a:p>
          <a:p>
            <a:pPr algn="r"/>
            <a:r>
              <a:rPr lang="ru-RU" sz="2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Заместитель директора МБУ ДПО «УМОЦ»</a:t>
            </a:r>
          </a:p>
          <a:p>
            <a:pPr algn="r"/>
            <a:r>
              <a:rPr lang="ru-RU" sz="2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Туз Елена Сергеевна 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01010" y="5983555"/>
            <a:ext cx="2382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15.09.2022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8795" y="85583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1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2519" y="950026"/>
            <a:ext cx="1114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Комплексный план План мероприятий по профилактике отклоняющегося поведения обучающихся (</a:t>
            </a:r>
            <a:r>
              <a:rPr lang="ru-RU" dirty="0" err="1" smtClean="0"/>
              <a:t>далее-План</a:t>
            </a:r>
            <a:r>
              <a:rPr lang="ru-RU" dirty="0" smtClean="0"/>
              <a:t>) на 2022-2023 учебный год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675" t="12287" r="6981" b="10643"/>
          <a:stretch>
            <a:fillRect/>
          </a:stretch>
        </p:blipFill>
        <p:spPr bwMode="auto">
          <a:xfrm>
            <a:off x="7790213" y="1606430"/>
            <a:ext cx="3823854" cy="26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6899" y="1828800"/>
            <a:ext cx="110203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Плана 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бланке ОО</a:t>
            </a:r>
          </a:p>
          <a:p>
            <a:pPr marL="342900" indent="-342900">
              <a:buAutoNum type="arabicPeriod"/>
            </a:pPr>
            <a:r>
              <a:rPr lang="ru-RU" dirty="0" smtClean="0"/>
              <a:t>Утверждено директором (реквизиты приказа директора, подпись, печать)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Отражены направления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неспецифической профилактики </a:t>
            </a:r>
            <a:r>
              <a:rPr lang="ru-RU" dirty="0" smtClean="0"/>
              <a:t>(со всеми обучающимися)</a:t>
            </a:r>
          </a:p>
          <a:p>
            <a:pPr marL="342900" indent="-342900"/>
            <a:r>
              <a:rPr lang="ru-RU" dirty="0" smtClean="0"/>
              <a:t>3.1. суицидального поведения;</a:t>
            </a:r>
          </a:p>
          <a:p>
            <a:pPr marL="342900" indent="-342900"/>
            <a:r>
              <a:rPr lang="ru-RU" dirty="0" smtClean="0"/>
              <a:t>3.2. правонарушений и безнадзорности;</a:t>
            </a:r>
          </a:p>
          <a:p>
            <a:pPr marL="342900" indent="-342900"/>
            <a:r>
              <a:rPr lang="ru-RU" dirty="0" smtClean="0"/>
              <a:t>3.3. экстремизма и терроризма;</a:t>
            </a:r>
          </a:p>
          <a:p>
            <a:pPr marL="342900" indent="-342900"/>
            <a:r>
              <a:rPr lang="ru-RU" dirty="0" smtClean="0"/>
              <a:t>3.4. употребления наркотических веществ и ПАВ;</a:t>
            </a:r>
          </a:p>
          <a:p>
            <a:pPr marL="342900" indent="-342900"/>
            <a:r>
              <a:rPr lang="ru-RU" dirty="0" smtClean="0"/>
              <a:t>3.5. </a:t>
            </a:r>
            <a:r>
              <a:rPr lang="ru-RU" dirty="0" err="1" smtClean="0"/>
              <a:t>буллинга</a:t>
            </a:r>
            <a:r>
              <a:rPr lang="ru-RU" dirty="0" smtClean="0"/>
              <a:t> (развитие служб школьной медиации, безопасность образовательного пространства)</a:t>
            </a:r>
          </a:p>
          <a:p>
            <a:pPr marL="342900" indent="-342900"/>
            <a:r>
              <a:rPr lang="ru-RU" dirty="0" smtClean="0"/>
              <a:t>3.6. профилактика правовой безграмотности</a:t>
            </a:r>
          </a:p>
          <a:p>
            <a:pPr marL="342900" indent="-342900"/>
            <a:r>
              <a:rPr lang="ru-RU" dirty="0" smtClean="0"/>
              <a:t>4. Отражены направления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специфической профилактики </a:t>
            </a:r>
            <a:r>
              <a:rPr lang="ru-RU" dirty="0" smtClean="0"/>
              <a:t>(с «группами риска») </a:t>
            </a:r>
          </a:p>
          <a:p>
            <a:pPr marL="342900" indent="-342900"/>
            <a:r>
              <a:rPr lang="ru-RU" dirty="0" smtClean="0"/>
              <a:t>4.1. групповые занятия (</a:t>
            </a:r>
            <a:r>
              <a:rPr lang="ru-RU" dirty="0" err="1" smtClean="0"/>
              <a:t>тренинговые</a:t>
            </a:r>
            <a:r>
              <a:rPr lang="ru-RU" dirty="0" smtClean="0"/>
              <a:t> группы);</a:t>
            </a:r>
          </a:p>
          <a:p>
            <a:pPr marL="342900" indent="-342900"/>
            <a:r>
              <a:rPr lang="ru-RU" dirty="0" smtClean="0"/>
              <a:t>4.2.  работа «Совета профилактики в ОО»</a:t>
            </a:r>
          </a:p>
          <a:p>
            <a:pPr marL="342900" indent="-342900"/>
            <a:r>
              <a:rPr lang="ru-RU" dirty="0" smtClean="0"/>
              <a:t>4.3. работа </a:t>
            </a:r>
            <a:r>
              <a:rPr lang="ru-RU" dirty="0" err="1" smtClean="0"/>
              <a:t>ПП-консилиума</a:t>
            </a:r>
            <a:endParaRPr lang="ru-RU" dirty="0" smtClean="0"/>
          </a:p>
          <a:p>
            <a:pPr marL="342900" indent="-342900"/>
            <a:r>
              <a:rPr lang="ru-RU" dirty="0" smtClean="0"/>
              <a:t>4.4.индивидуальная работа с обучающимися «групп риска»</a:t>
            </a:r>
          </a:p>
          <a:p>
            <a:pPr marL="342900" indent="-342900"/>
            <a:r>
              <a:rPr lang="ru-RU" dirty="0" smtClean="0"/>
              <a:t>5. Согласующие подписи всех специалистов, реализующих план (или согласование отражено в протокол педсовета)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455" y="146983"/>
            <a:ext cx="93704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Алгоритм управления рисками девиантного поведения обучающихся </a:t>
            </a:r>
            <a:r>
              <a:rPr lang="ru-RU" sz="13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</a:t>
            </a:r>
          </a:p>
          <a:p>
            <a:pPr algn="ctr"/>
            <a:r>
              <a:rPr lang="ru-RU" sz="1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результатов социально-психологического тестирования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430" y="727507"/>
            <a:ext cx="3778467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в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группах)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29" y="1747487"/>
            <a:ext cx="377846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в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(учебных группах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429" y="3255020"/>
            <a:ext cx="3778468" cy="692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Выявление индивидуальных 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в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(учебных группах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430" y="4451646"/>
            <a:ext cx="3778467" cy="692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Реализация профилактических и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коррекционных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в классах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группах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29" y="5602034"/>
            <a:ext cx="37784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Оценка результативности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профилактических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коррекционных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мер в классах (учебных группах)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7338" y="718882"/>
            <a:ext cx="7384248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Не прошедших тестирование по различным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Сопротивляющихся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(резистентность результатов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Обучающихся в зоне риска, имеющих повышенную вероятность риска вовлечения (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ПВВ)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явным риском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(ПВВ-Я)</a:t>
            </a:r>
          </a:p>
          <a:p>
            <a:pPr indent="457200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1.3.2. С латентным риском вовлечения (ПВВ-Л)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7338" y="1737057"/>
            <a:ext cx="7384248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Локализация обучающихся с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рискогенными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условиями развития</a:t>
            </a:r>
          </a:p>
          <a:p>
            <a:pPr indent="457200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Параллели (потоки) с накоплением повышенных рисков</a:t>
            </a:r>
          </a:p>
          <a:p>
            <a:pPr indent="45720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2.1.2. Классы (группы) с накоплением повышенных рисков</a:t>
            </a:r>
          </a:p>
          <a:p>
            <a:pPr indent="45720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2.1.3. Обучающиеся повышенным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риском (ПВВ, ПВВ-Л, ПВВ-Я)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Локализация предпосылок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2.2.1. Локализация обучающихся с провоцированием среды</a:t>
            </a:r>
          </a:p>
          <a:p>
            <a:pPr indent="45720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2.2.2. Локализация обучающихся с готовностью 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девиантному поведению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2.2.3. Локализация обучающихся с провоцированием среды и готовностью 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девиантному поведению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87338" y="3255020"/>
            <a:ext cx="7384248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Анализ факторов риска – повышения угрозы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Акцентированные факторы риска</a:t>
            </a:r>
          </a:p>
          <a:p>
            <a:pPr indent="45720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3.1.2. Рискогенные обстоятельства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Анализ факторов защиты - снижения устойчивости к воздействию факторов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Редукция факторов защиты</a:t>
            </a:r>
          </a:p>
          <a:p>
            <a:pPr indent="45720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3.2.2. Обстоятельства, снижающие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87338" y="4432527"/>
            <a:ext cx="7384248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Коррекция плана профилактической и коррекционной работы с учетом результатов социально-психологического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Обеспечение индивидуального психолого-педагогического сопровождения обучающихся с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рискогенными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условиями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 Разработка рекомендаций педагогам, классным руководителям (кураторам) по работе с классами (группами)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4.4. Разработка рекомендаций родителям по взаимодействию с рискующими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87338" y="5602034"/>
            <a:ext cx="7384248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 Риски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5.2. Эпизоды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 поведения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профилактических и коррекционных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(полнота и согласованность действий)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профилактических и коррекционных мер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(регулярность и охват профилактических действий)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профилактических и коррекционных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(соотношение затрат и результатов)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5.6.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профилактических и коррекционных мер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(снижение вероятности риска девиантного поведения)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s://opt-600674.ssl.1c-bitrix-cdn.ru/bitrix/templates/autocond/img/content/shipping-and-payment/mo.png?16242993661401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15" y="58902"/>
            <a:ext cx="421826" cy="56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083855" y="247800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 smtClean="0"/>
              <a:t>МИНИСТЕРТВО ОБРАЗОВАНИЯ</a:t>
            </a:r>
          </a:p>
          <a:p>
            <a:r>
              <a:rPr lang="ru-RU" sz="600" b="1" dirty="0" smtClean="0"/>
              <a:t>МОСКОВСКОЙ ОБЛАСТИ</a:t>
            </a:r>
            <a:endParaRPr lang="ru-RU" sz="6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231180" y="103944"/>
            <a:ext cx="599400" cy="521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8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opt-600674.ssl.1c-bitrix-cdn.ru/bitrix/templates/autocond/img/content/shipping-and-payment/mo.png?16242993661401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15" y="58902"/>
            <a:ext cx="421826" cy="56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083855" y="247800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 smtClean="0"/>
              <a:t>МИНИСТЕРТВО ОБРАЗОВАНИЯ</a:t>
            </a:r>
          </a:p>
          <a:p>
            <a:r>
              <a:rPr lang="ru-RU" sz="600" b="1" dirty="0" smtClean="0"/>
              <a:t>МОСКОВСКОЙ ОБЛАСТИ</a:t>
            </a:r>
            <a:endParaRPr lang="ru-RU" sz="6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1180" y="103944"/>
            <a:ext cx="599400" cy="5212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063" y="179886"/>
            <a:ext cx="92491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Акценты в профилактической работе</a:t>
            </a:r>
          </a:p>
          <a:p>
            <a:pPr algn="ctr"/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 Московской области в 2022-2023 уч. году</a:t>
            </a:r>
            <a:endParaRPr lang="ru-RU" sz="1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7063" y="821697"/>
            <a:ext cx="11107889" cy="3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27063" y="1054815"/>
          <a:ext cx="11181461" cy="4582511"/>
        </p:xfrm>
        <a:graphic>
          <a:graphicData uri="http://schemas.openxmlformats.org/drawingml/2006/table">
            <a:tbl>
              <a:tblPr firstRow="1" firstCol="1" bandRow="1"/>
              <a:tblGrid>
                <a:gridCol w="5761970">
                  <a:extLst>
                    <a:ext uri="{9D8B030D-6E8A-4147-A177-3AD203B41FA5}">
                      <a16:colId xmlns="" xmlns:a16="http://schemas.microsoft.com/office/drawing/2014/main" val="1137080946"/>
                    </a:ext>
                  </a:extLst>
                </a:gridCol>
                <a:gridCol w="5419491">
                  <a:extLst>
                    <a:ext uri="{9D8B030D-6E8A-4147-A177-3AD203B41FA5}">
                      <a16:colId xmlns="" xmlns:a16="http://schemas.microsoft.com/office/drawing/2014/main" val="3307798846"/>
                    </a:ext>
                  </a:extLst>
                </a:gridCol>
              </a:tblGrid>
              <a:tr h="418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Факторы, снижающие результативность профилактической работы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Предполагаемые меры 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повышению результативности работы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8592630"/>
                  </a:ext>
                </a:extLst>
              </a:tr>
              <a:tr h="627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Перегрузка обучающихся психологическими тестами, выявление психологического профиля обучающихся вместо оценки рисков девиантного поведения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Снижение дополнительной тестовой нагрузки, приоритет наблюдению за проявлениями обучающегося, посещение уроков и мероприятий.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5016759"/>
                  </a:ext>
                </a:extLst>
              </a:tr>
              <a:tr h="734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Оторванность профилактической работы от результатов диагностики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Коррекция планов профилактической работы с учетом актуальных рисков девиантного поведения (уточнение работы с группой риска, уточнение акцентов в работе со всеми обучающимися)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1357272"/>
                  </a:ext>
                </a:extLst>
              </a:tr>
              <a:tr h="924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Дистанцирование педагогического коллектива от участия в профилактической работе (формальное участие – проведение «</a:t>
                      </a:r>
                      <a:r>
                        <a:rPr lang="ru-RU" sz="15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галочных</a:t>
                      </a: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мероприятий»; убежденность в том, что профилактикой должен заниматься только ответственный за эту работу)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Контроль за качеством проведения классных часов (посещение), использование материалов профилактической направленности в преподавании учебных дисциплин (интеграция)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249734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Непонимание динамики рисков девиантного поведения, отсутствие преемственности информации между школами (при переходе обучающегося), между школами и колледжами, техникумами, 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ВУЗами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Отслеживание динамики результатов обучающегося с 7 по 11 класс, обеспечение преемственности информации о рисках девиантного поведения при переходе обучающегося в другую образовательную организацию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1356440"/>
                  </a:ext>
                </a:extLst>
              </a:tr>
              <a:tr h="627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Преобладание информационного подхода при проведении профилактической работы – сообщение информации при пассивном участии обучающихся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Организация 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воспитывающей деятельности</a:t>
                      </a: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обучающихся, использования активных методов формирование личностной идентичности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719519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7063" y="5833862"/>
            <a:ext cx="1087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результативного профилактического события «Ступино помнит» (видео)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8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5185" t="15741" r="49463" b="5671"/>
          <a:stretch>
            <a:fillRect/>
          </a:stretch>
        </p:blipFill>
        <p:spPr bwMode="auto">
          <a:xfrm>
            <a:off x="519290" y="304800"/>
            <a:ext cx="5376686" cy="629977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7045" t="13333" r="19318" b="2857"/>
          <a:stretch>
            <a:fillRect/>
          </a:stretch>
        </p:blipFill>
        <p:spPr bwMode="auto">
          <a:xfrm>
            <a:off x="8285388" y="3171760"/>
            <a:ext cx="3518683" cy="368624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18182" t="11648" r="20000" b="3693"/>
          <a:stretch>
            <a:fillRect/>
          </a:stretch>
        </p:blipFill>
        <p:spPr bwMode="auto">
          <a:xfrm>
            <a:off x="6962775" y="495300"/>
            <a:ext cx="2590800" cy="28384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0525" y="819149"/>
          <a:ext cx="5723475" cy="446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48450" y="1504950"/>
            <a:ext cx="360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Оптимальный:</a:t>
            </a:r>
          </a:p>
          <a:p>
            <a:r>
              <a:rPr lang="ru-RU" dirty="0" smtClean="0"/>
              <a:t>*МБОУ СОШ № 2 им Михайлова</a:t>
            </a:r>
          </a:p>
          <a:p>
            <a:r>
              <a:rPr lang="ru-RU" dirty="0" smtClean="0"/>
              <a:t>*МАОУ «Гимназия № 9»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77050" y="3324225"/>
            <a:ext cx="303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Начальный: </a:t>
            </a:r>
          </a:p>
          <a:p>
            <a:r>
              <a:rPr lang="ru-RU" dirty="0" smtClean="0"/>
              <a:t>*МБОУ СОШ 13-СОШ 7;</a:t>
            </a:r>
          </a:p>
          <a:p>
            <a:r>
              <a:rPr lang="ru-RU" dirty="0" smtClean="0"/>
              <a:t>*МБОУ «Гимназия № 17», корп. 2</a:t>
            </a:r>
            <a:endParaRPr lang="ru-RU" dirty="0"/>
          </a:p>
        </p:txBody>
      </p:sp>
      <p:pic>
        <p:nvPicPr>
          <p:cNvPr id="5" name="Рисунок 4" descr="C:\Users\Владелец\Downloads\WhatsApp Image 2022-09-14 at 15.12.1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7775" y="222250"/>
            <a:ext cx="1044574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0" y="419100"/>
            <a:ext cx="83153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ЧЕК –ЛИСТ:</a:t>
            </a:r>
          </a:p>
          <a:p>
            <a:r>
              <a:rPr lang="ru-RU" sz="2400" dirty="0" smtClean="0"/>
              <a:t>1. Все кураторы ОО вошли в личный кабинет на </a:t>
            </a:r>
            <a:r>
              <a:rPr lang="en-US" sz="2400" dirty="0" smtClean="0"/>
              <a:t>risktest.ru</a:t>
            </a:r>
            <a:r>
              <a:rPr lang="ru-RU" sz="2400" dirty="0" smtClean="0"/>
              <a:t>? Есть ли сложности со входом?</a:t>
            </a:r>
          </a:p>
          <a:p>
            <a:r>
              <a:rPr lang="ru-RU" sz="2400" dirty="0" smtClean="0"/>
              <a:t>2. До какого числа нужно проводить родительские собрания, о чем на них рассказать?</a:t>
            </a:r>
          </a:p>
          <a:p>
            <a:r>
              <a:rPr lang="ru-RU" sz="2400" dirty="0" smtClean="0"/>
              <a:t>3. Когда готовить списки участников </a:t>
            </a:r>
            <a:r>
              <a:rPr lang="ru-RU" sz="2400" dirty="0" smtClean="0"/>
              <a:t>СПТ и </a:t>
            </a:r>
            <a:r>
              <a:rPr lang="ru-RU" sz="2400" dirty="0" smtClean="0"/>
              <a:t>графики проведения СПТ?</a:t>
            </a:r>
          </a:p>
          <a:p>
            <a:r>
              <a:rPr lang="ru-RU" sz="2400" dirty="0" smtClean="0"/>
              <a:t>4. Когда и в каком количестве нужно получать коды СПТ?</a:t>
            </a:r>
          </a:p>
          <a:p>
            <a:r>
              <a:rPr lang="ru-RU" sz="2400" dirty="0" smtClean="0"/>
              <a:t>5. Кто входит в состав комиссии по СПТ?</a:t>
            </a:r>
          </a:p>
          <a:p>
            <a:r>
              <a:rPr lang="ru-RU" sz="2400" dirty="0" smtClean="0"/>
              <a:t>6. Есть ли в вашей ОО назначенный директором ответственный за профилактическую  работу? (приказ)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7630" t="11566" r="19448" b="3967"/>
          <a:stretch>
            <a:fillRect/>
          </a:stretch>
        </p:blipFill>
        <p:spPr bwMode="auto">
          <a:xfrm>
            <a:off x="629390" y="1448790"/>
            <a:ext cx="4239491" cy="498435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l="4675" t="12287" r="6981" b="10643"/>
          <a:stretch>
            <a:fillRect/>
          </a:stretch>
        </p:blipFill>
        <p:spPr bwMode="auto">
          <a:xfrm>
            <a:off x="5534858" y="1816925"/>
            <a:ext cx="6482970" cy="45244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532" y="166255"/>
            <a:ext cx="10450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72440"/>
                </a:solidFill>
                <a:latin typeface="Verdana"/>
                <a:ea typeface="+mj-ea"/>
                <a:cs typeface="Verdana"/>
              </a:rPr>
              <a:t>Нормативно-правовое и методическое обеспечение организации профилактической работы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992" y="144855"/>
            <a:ext cx="10832814" cy="97076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Нормативно-правовое и методическое обеспечение организации профилактической работы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78131" y="855023"/>
            <a:ext cx="12013870" cy="585453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1. Федеральный закон от 23 июня 2016 г. № 182-ФЗ «Об основах системы профилактики правонарушений в Российской Федерации» </a:t>
            </a:r>
            <a:r>
              <a:rPr lang="ru-RU" sz="5600" u="sng" kern="0" dirty="0" smtClean="0">
                <a:hlinkClick r:id="rId2"/>
              </a:rPr>
              <a:t>https://base.garant.ru/71428030/</a:t>
            </a:r>
            <a:endParaRPr lang="ru-RU" sz="5600" kern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2. Федеральный закон от 24 июня 1999 г. № 120 «Об основах системы профилактики безнадзорности и правонарушений несовершеннолетних» </a:t>
            </a:r>
            <a:r>
              <a:rPr lang="ru-RU" sz="5600" u="sng" kern="0" dirty="0" smtClean="0">
                <a:hlinkClick r:id="rId3"/>
              </a:rPr>
              <a:t>https://base.garant.ru/12116087/</a:t>
            </a:r>
            <a:endParaRPr lang="ru-RU" sz="5600" kern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3. «Методические рекомендации по вопросам совершенствования индивидуальной профилактической работы с обучающимися с </a:t>
            </a:r>
            <a:r>
              <a:rPr lang="ru-RU" sz="5600" kern="0" dirty="0" err="1" smtClean="0"/>
              <a:t>девиантным</a:t>
            </a:r>
            <a:r>
              <a:rPr lang="ru-RU" sz="5600" kern="0" dirty="0" smtClean="0"/>
              <a:t> поведением» (письмо </a:t>
            </a:r>
            <a:r>
              <a:rPr lang="ru-RU" sz="5600" kern="0" dirty="0" err="1" smtClean="0"/>
              <a:t>Минобрнауки</a:t>
            </a:r>
            <a:r>
              <a:rPr lang="ru-RU" sz="5600" kern="0" dirty="0" smtClean="0"/>
              <a:t> России от 28 апреля 2016 г. № АК-923/07) </a:t>
            </a:r>
            <a:r>
              <a:rPr lang="ru-RU" sz="5600" u="sng" kern="0" dirty="0" smtClean="0">
                <a:hlinkClick r:id="rId4"/>
              </a:rPr>
              <a:t>https://edu54.ru/upload/iblock/f19/minobnauki-RF-pismo.pdf</a:t>
            </a:r>
            <a:endParaRPr lang="ru-RU" sz="5600" kern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4. «Рекомендации об организации межведомственного взаимодействия и обмена информацией между образовательными организациями и органами внутренних дел о несовершеннолетних, в отношении которых проводится ИПР, а также о выявленных несовершеннолетних «группы риска» (письмо </a:t>
            </a:r>
            <a:r>
              <a:rPr lang="ru-RU" sz="5600" kern="0" dirty="0" err="1" smtClean="0"/>
              <a:t>Минпросвещения</a:t>
            </a:r>
            <a:r>
              <a:rPr lang="ru-RU" sz="5600" kern="0" dirty="0" smtClean="0"/>
              <a:t> России от 2 ноября 2020 г. № ДГ-1972/07) </a:t>
            </a:r>
            <a:r>
              <a:rPr lang="ru-RU" sz="5600" u="sng" kern="0" dirty="0" smtClean="0">
                <a:hlinkClick r:id="rId5"/>
              </a:rPr>
              <a:t>https://sudact.ru/law/pismo-minprosveshcheniia-rossii-n-07-6607-mvd-rossii/</a:t>
            </a:r>
            <a:endParaRPr lang="ru-RU" sz="5600" kern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5. «Методические рекомендации по разработке типовой межведомственной программы по вопросам профилактики суицидального поведения у несовершеннолетних» (письмо </a:t>
            </a:r>
            <a:r>
              <a:rPr lang="ru-RU" sz="5600" kern="0" dirty="0" err="1" smtClean="0"/>
              <a:t>Минпросвещения</a:t>
            </a:r>
            <a:r>
              <a:rPr lang="ru-RU" sz="5600" kern="0" dirty="0" smtClean="0"/>
              <a:t> России от 30 сентября 2020 г. № 07-5864) </a:t>
            </a:r>
            <a:r>
              <a:rPr lang="ru-RU" sz="5600" u="sng" kern="0" dirty="0" smtClean="0">
                <a:hlinkClick r:id="rId6"/>
              </a:rPr>
              <a:t>https://rulaws.ru/acts/Pismo-Minprosvescheniya-Rossii-ot-30.09.2020-N-07-5864/</a:t>
            </a:r>
            <a:endParaRPr lang="ru-RU" sz="5600" kern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 6. «Примерное положение об учете отдельных категорий несовершеннолетних в образовательных организациях» (письмо </a:t>
            </a:r>
            <a:r>
              <a:rPr lang="ru-RU" sz="5600" kern="0" dirty="0" err="1" smtClean="0"/>
              <a:t>Минпросвещения</a:t>
            </a:r>
            <a:r>
              <a:rPr lang="ru-RU" sz="5600" kern="0" dirty="0" smtClean="0"/>
              <a:t> России от 23 августа 2021 г. № 07-4715) </a:t>
            </a:r>
            <a:r>
              <a:rPr lang="ru-RU" sz="5600" u="sng" kern="0" dirty="0" smtClean="0">
                <a:hlinkClick r:id="rId7"/>
              </a:rPr>
              <a:t>https://minobr.49gov.ru/common/upload/22/editor/file/Pismo_Minprosveshcheniya_Rossii_07-4715_ot_23_avgusta_2021.pdf</a:t>
            </a:r>
            <a:endParaRPr lang="ru-RU" sz="5600" kern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 7. «Методические рекомендации о типовых формах и порядке взаимодействия органов и учреждений системы профилактики безнадзорности и правонарушений несовершеннолетних» (письмо </a:t>
            </a:r>
            <a:r>
              <a:rPr lang="ru-RU" sz="5600" kern="0" dirty="0" err="1" smtClean="0"/>
              <a:t>Минпросвещения</a:t>
            </a:r>
            <a:r>
              <a:rPr lang="ru-RU" sz="5600" kern="0" dirty="0" smtClean="0"/>
              <a:t> России от 12 ноября 2021 г. № 07-6757) </a:t>
            </a:r>
            <a:r>
              <a:rPr lang="ru-RU" sz="5600" u="sng" kern="0" dirty="0" smtClean="0">
                <a:hlinkClick r:id="rId8"/>
              </a:rPr>
              <a:t>https://legalacts.ru/doc/metodicheskie-rekomendatsii-o-tipovykh-formakh-i-porjadke-vzaimodeistvija-organov/</a:t>
            </a:r>
            <a:endParaRPr lang="ru-RU" sz="5600" kern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 8. План основных мероприятий, проводимых в рамках Десятилетия детства, на период до 2027 года, утвержденный распоряжением Правительства Российской Федерации от 23 января 2021 г. № 122-р </a:t>
            </a:r>
            <a:r>
              <a:rPr lang="ru-RU" sz="5600" u="sng" kern="0" dirty="0" smtClean="0">
                <a:hlinkClick r:id="rId9"/>
              </a:rPr>
              <a:t>http://static.government.ru/media/files/3WkqE4GAwQXaIGxpAipFLmqCYZ361Kj0.pdf</a:t>
            </a:r>
            <a:endParaRPr lang="ru-RU" sz="5600" kern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kern="0" dirty="0" smtClean="0"/>
              <a:t>9. Концепция развития системы профилактики безнадзорности и правонарушений несовершеннолетних на период до 2025 года (распоряжение Правительства Российской Федерации от 22 марта 2017 г. № 520-р в ред. распоряжения Правительства РФ от 18.03.2021 г. № 656-р) </a:t>
            </a:r>
            <a:r>
              <a:rPr lang="ru-RU" sz="5600" u="sng" kern="0" dirty="0" smtClean="0">
                <a:hlinkClick r:id="rId10"/>
              </a:rPr>
              <a:t>https://docs.cntd.ru/document/420395219</a:t>
            </a:r>
            <a:endParaRPr lang="ru-RU" sz="5600" kern="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68992" y="795131"/>
            <a:ext cx="11702780" cy="6062869"/>
          </a:xfrm>
        </p:spPr>
        <p:txBody>
          <a:bodyPr>
            <a:noAutofit/>
          </a:bodyPr>
          <a:lstStyle/>
          <a:p>
            <a:r>
              <a:rPr lang="ru-RU" sz="1600" dirty="0" smtClean="0"/>
              <a:t>10. «Концепция развития психологической службы в системе образования в Российской Федерации на период до 2025 года» </a:t>
            </a:r>
            <a:r>
              <a:rPr lang="ru-RU" sz="1600" u="sng" dirty="0" smtClean="0">
                <a:hlinkClick r:id="rId2"/>
              </a:rPr>
              <a:t>https://legalacts.ru/doc/kontseptsija-razvitija-psikhologicheskoi-sluzhby-v-sisteme-obrazovanija-v-rossiiskoi/</a:t>
            </a:r>
            <a:endParaRPr lang="ru-RU" sz="1600" dirty="0" smtClean="0"/>
          </a:p>
          <a:p>
            <a:r>
              <a:rPr lang="ru-RU" sz="1600" dirty="0" smtClean="0"/>
              <a:t>11. «План мероприятий по реализации Концепции развития психологической службы в системе образования в РФ на период до 2025 года» (утв.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 11.05.2018 г.) </a:t>
            </a:r>
            <a:r>
              <a:rPr lang="ru-RU" sz="1600" u="sng" dirty="0" smtClean="0">
                <a:hlinkClick r:id="rId3"/>
              </a:rPr>
              <a:t>https://docs.edu.gov.ru/document/0f04468c1f45504d76202beb442d73d9</a:t>
            </a:r>
            <a:endParaRPr lang="ru-RU" sz="1600" dirty="0" smtClean="0"/>
          </a:p>
          <a:p>
            <a:r>
              <a:rPr lang="ru-RU" sz="1600" dirty="0" smtClean="0"/>
              <a:t>12. «Об утверждении примерного Положения о психолого-педагогическом консилиуме образовательной организации» (распоряжение </a:t>
            </a:r>
            <a:r>
              <a:rPr lang="ru-RU" sz="1600" dirty="0" err="1" smtClean="0"/>
              <a:t>Минпросвещения</a:t>
            </a:r>
            <a:r>
              <a:rPr lang="ru-RU" sz="1600" dirty="0" smtClean="0"/>
              <a:t> России от 09.09.2019 г. № Р-93) </a:t>
            </a:r>
            <a:r>
              <a:rPr lang="ru-RU" sz="1600" u="sng" dirty="0" smtClean="0">
                <a:hlinkClick r:id="rId4"/>
              </a:rPr>
              <a:t>https://docs.edu.gov.ru/document/6f205375c5b33320e8416ddb5a5704e3/download/2269/</a:t>
            </a:r>
            <a:endParaRPr lang="ru-RU" sz="1600" dirty="0" smtClean="0"/>
          </a:p>
          <a:p>
            <a:r>
              <a:rPr lang="ru-RU" sz="1600" dirty="0" smtClean="0"/>
              <a:t>13. «Методические рекомендации по системе функционирования психологических служб в общеобразовательных организациях» (распоряжение </a:t>
            </a:r>
            <a:r>
              <a:rPr lang="ru-RU" sz="1600" dirty="0" err="1" smtClean="0"/>
              <a:t>Минпросвещения</a:t>
            </a:r>
            <a:r>
              <a:rPr lang="ru-RU" sz="1600" dirty="0" smtClean="0"/>
              <a:t> России от 28.12.2020 г. № Р-193) </a:t>
            </a:r>
            <a:r>
              <a:rPr lang="ru-RU" sz="1600" u="sng" dirty="0" smtClean="0">
                <a:hlinkClick r:id="rId5"/>
              </a:rPr>
              <a:t>https://docs.cntd.ru/document/573870871</a:t>
            </a:r>
            <a:endParaRPr lang="ru-RU" sz="1600" dirty="0" smtClean="0"/>
          </a:p>
          <a:p>
            <a:r>
              <a:rPr lang="ru-RU" sz="1600" dirty="0" smtClean="0"/>
              <a:t>14. Комплекс мер до 2025 года по совершенствованию системы профилактики суицидов среди несовершеннолетних (распоряжение Правительства Российской Федерации от 26 апреля 2021 г. № 1058-р) </a:t>
            </a:r>
            <a:r>
              <a:rPr lang="ru-RU" sz="1600" u="sng" dirty="0" smtClean="0">
                <a:hlinkClick r:id="rId6"/>
              </a:rPr>
              <a:t>https://fcprc.ru/wp-content/uploads/2021/10/Kompleks-mer-do-2025-goda-po-profilaktike-suitsida-nesovershennoletnih.pdf</a:t>
            </a:r>
            <a:endParaRPr lang="ru-RU" sz="1600" dirty="0" smtClean="0"/>
          </a:p>
          <a:p>
            <a:r>
              <a:rPr lang="ru-RU" sz="1600" dirty="0" smtClean="0"/>
              <a:t>15. Федеральный закон от 29.12.2010 г. № 436-ФЗ «О защите детей от информации, причиняющей вред их здоровью и развитию» </a:t>
            </a:r>
            <a:r>
              <a:rPr lang="ru-RU" sz="1600" u="sng" dirty="0" smtClean="0">
                <a:hlinkClick r:id="rId7"/>
              </a:rPr>
              <a:t>https://legalacts.ru/doc/federalnyi-zakon-ot-29122010-n-436-fz-o/</a:t>
            </a:r>
            <a:endParaRPr lang="ru-RU" sz="1600" dirty="0" smtClean="0"/>
          </a:p>
          <a:p>
            <a:r>
              <a:rPr lang="ru-RU" sz="1600" dirty="0" smtClean="0"/>
              <a:t>16. Концепция информационной безопасности детей (распоряжение Правительства Российской Федерации от 02.12.2015 г. № 2471-р) </a:t>
            </a:r>
            <a:r>
              <a:rPr lang="ru-RU" sz="1600" u="sng" dirty="0" smtClean="0">
                <a:hlinkClick r:id="rId8"/>
              </a:rPr>
              <a:t>http://government.ru/docs/all/104477/</a:t>
            </a:r>
            <a:endParaRPr lang="ru-RU" sz="1600" dirty="0" smtClean="0"/>
          </a:p>
          <a:p>
            <a:r>
              <a:rPr lang="ru-RU" sz="1600" dirty="0" smtClean="0"/>
              <a:t>17. Методические рекомендации по реализации мер, направленных на обеспечение безопасности детей в сети «Интернет» (Письмо </a:t>
            </a:r>
            <a:r>
              <a:rPr lang="ru-RU" sz="1600" dirty="0" err="1" smtClean="0"/>
              <a:t>Минпросвещения</a:t>
            </a:r>
            <a:r>
              <a:rPr lang="ru-RU" sz="1600" dirty="0" smtClean="0"/>
              <a:t> России от 29.03.2019 г. № 03-393) </a:t>
            </a:r>
            <a:r>
              <a:rPr lang="ru-RU" sz="1600" u="sng" dirty="0" smtClean="0">
                <a:hlinkClick r:id="rId9"/>
              </a:rPr>
              <a:t>https://rulaws.ru/acts/Pismo-Minprosvescheniya-Rossii-ot-29.03.2019-N-03-393/</a:t>
            </a:r>
            <a:endParaRPr lang="ru-RU" sz="1600" dirty="0" smtClean="0"/>
          </a:p>
          <a:p>
            <a:r>
              <a:rPr lang="ru-RU" sz="1600" dirty="0" smtClean="0"/>
              <a:t>18. «Методические рекомендации по развитию сети служб медиации (примирения) в ОО и в организациях для детей-сирот и детей, оставшихся без попечения родителей» (письмо </a:t>
            </a:r>
            <a:r>
              <a:rPr lang="ru-RU" sz="1600" dirty="0" err="1" smtClean="0"/>
              <a:t>Минпросвещения</a:t>
            </a:r>
            <a:r>
              <a:rPr lang="ru-RU" sz="1600" dirty="0" smtClean="0"/>
              <a:t> России от 28 апреля 2020 г. № ДГ-375/07) </a:t>
            </a:r>
            <a:r>
              <a:rPr lang="ru-RU" sz="1600" u="sng" dirty="0" smtClean="0">
                <a:hlinkClick r:id="rId10"/>
              </a:rPr>
              <a:t>https://docs.cntd.ru/document/564920705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68992" y="144855"/>
            <a:ext cx="10832814" cy="650276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Нормативно-правовое и методическое обеспечение организации профилактической работы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843147"/>
            <a:ext cx="10212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Регистрация участников совещания</a:t>
            </a:r>
          </a:p>
          <a:p>
            <a:pPr algn="ctr"/>
            <a:r>
              <a:rPr lang="ru-RU" sz="4000" dirty="0" smtClean="0"/>
              <a:t>по ссылке </a:t>
            </a:r>
            <a:r>
              <a:rPr lang="en-US" sz="4000" dirty="0" smtClean="0">
                <a:hlinkClick r:id="rId2"/>
              </a:rPr>
              <a:t>https://docs.google.com/forms/d/e/1FAIpQLSdHj0-lsHUMeQmcB2WqBGtOE9YWUwTzPL5vQQhUhl93RzUDow/viewform?usp=sf_link</a:t>
            </a:r>
            <a:r>
              <a:rPr lang="ru-RU" sz="4000" dirty="0" smtClean="0"/>
              <a:t>  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063" y="179886"/>
            <a:ext cx="9020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(Цели встречи):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7063" y="704193"/>
            <a:ext cx="11107889" cy="3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17781" y="3423935"/>
            <a:ext cx="10876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нструктаж и инструктирование перед началом проведения профилактической работы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7781" y="3897617"/>
            <a:ext cx="11374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(План) профилактики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 поведения обучающихся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Московской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2022-2023 уч.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рисками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девиантного поведения обучающихся образовательной организации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результатов социально-психологического тестирования на 2022-2023 уч.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профилактической работы  образовательных организаций Московской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781" y="969379"/>
            <a:ext cx="11413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профилактики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 в поведении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2022-2023 уч.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9688" y="1443061"/>
            <a:ext cx="114226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профилактической работы образовательных организаций Московской области 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2021-2022 уч. год 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профилактической работы в 2022-2023 уч.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оказываемая в 2022 – 2023 уч.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8621" y="0"/>
            <a:ext cx="880533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31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063" y="179886"/>
            <a:ext cx="9020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 образовательных организаций Московской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уч.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108" y="1024482"/>
            <a:ext cx="11107889" cy="3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89787856"/>
              </p:ext>
            </p:extLst>
          </p:nvPr>
        </p:nvGraphicFramePr>
        <p:xfrm>
          <a:off x="1408387" y="1818831"/>
          <a:ext cx="9396248" cy="479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51108" y="1097379"/>
            <a:ext cx="10058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профилактической работы подводились на «отчетно-методической конференции» ОМК, 14.08.2022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5027" y="225778"/>
            <a:ext cx="824089" cy="8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15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063" y="179886"/>
            <a:ext cx="9020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 образовательных организаций Московской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уч.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108" y="1024482"/>
            <a:ext cx="11107889" cy="3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62455" y="1566041"/>
          <a:ext cx="10767521" cy="436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1472" y="0"/>
            <a:ext cx="1207911" cy="120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93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063" y="179886"/>
            <a:ext cx="9020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 образовательных организаций Московской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уч.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108" y="1024482"/>
            <a:ext cx="11107889" cy="3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480845"/>
              </p:ext>
            </p:extLst>
          </p:nvPr>
        </p:nvGraphicFramePr>
        <p:xfrm>
          <a:off x="2117807" y="1560747"/>
          <a:ext cx="7809021" cy="501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3888" y="189794"/>
            <a:ext cx="1153584" cy="115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89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063" y="179886"/>
            <a:ext cx="9020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Особенности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профилактической работы в 2022-2023 уч. году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7063" y="974301"/>
            <a:ext cx="11107889" cy="3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55691" y="1722072"/>
            <a:ext cx="1073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профилактической работы, повышающие риски девиантного поведения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кадрового дефицита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профилактики "в слепую"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отказов участия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СПТ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недостоверности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СПТ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употребления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аутодеструктивного поведения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062" y="4181986"/>
            <a:ext cx="111078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профилактической работы, снижающие риски девиантного поведения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профилактических и коррекционных мер (полнота и согласованность действий)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профилактических и коррекционных мер (регулярность и охват профилактических действий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профилактических и коррекционных мер (соотношение затрат и результатов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профилактических и коррекционных мер (снижение вероятности риска девиантного поведения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4424" y="1246168"/>
            <a:ext cx="7187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рисками отклонений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поведении обучающихся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5960" y="0"/>
            <a:ext cx="1049867" cy="10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51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opt-600674.ssl.1c-bitrix-cdn.ru/bitrix/templates/autocond/img/content/shipping-and-payment/mo.png?16242993661401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15" y="58902"/>
            <a:ext cx="421826" cy="56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083855" y="247800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 smtClean="0"/>
              <a:t>МИНИСТЕРТВО ОБРАЗОВАНИЯ</a:t>
            </a:r>
          </a:p>
          <a:p>
            <a:r>
              <a:rPr lang="ru-RU" sz="600" b="1" dirty="0" smtClean="0"/>
              <a:t>МОСКОВСКОЙ ОБЛАСТИ</a:t>
            </a:r>
            <a:endParaRPr lang="ru-RU" sz="6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1180" y="103944"/>
            <a:ext cx="599400" cy="5212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063" y="179886"/>
            <a:ext cx="9020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Методическая помощь, оказываемая в 2022 – 2023 уч.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7063" y="704193"/>
            <a:ext cx="11107889" cy="3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7063" y="1031327"/>
            <a:ext cx="10876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«Школа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работы» для муниципальных координаторов по работе с образовательными организациями муниципалитета (городского округа)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063" y="1896448"/>
            <a:ext cx="10876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«Школа начинающего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превентолога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вновь назначенных специалистов (адаптационный курс) до конца октября 2022 по вторникам в 15.00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https://jazz.sber.ru/dqlcje?psw=OBEJVxUWAA8MAQ5BSgIXHAMLEw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7063" y="2782183"/>
            <a:ext cx="10876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«Школа прикладной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превентологии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обсуждение наиболее часто встречающихся проблем профилактики девиантного поведения в Московской области (для всех специалистов, занимающихся данной профилактикой)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7063" y="4481202"/>
            <a:ext cx="10876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Обмен опытом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7063" y="5022935"/>
            <a:ext cx="10876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Портал (методические материалы: ссылки на документы,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7063" y="3939469"/>
            <a:ext cx="10876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Отчетно-методическая конференция (март 2023)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063" y="5613230"/>
            <a:ext cx="10876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Канал «Превенция»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64477" y="5702546"/>
            <a:ext cx="5545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https://www.youtube.com/watch?v=nH3GoMjJekk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9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471035" y="5398278"/>
            <a:ext cx="3225639" cy="896546"/>
          </a:xfrm>
          <a:prstGeom prst="roundRect">
            <a:avLst/>
          </a:prstGeom>
          <a:solidFill>
            <a:srgbClr val="00B0F0"/>
          </a:solidFill>
          <a:ln w="28575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287" y="952330"/>
            <a:ext cx="4301671" cy="965267"/>
          </a:xfrm>
          <a:prstGeom prst="roundRect">
            <a:avLst/>
          </a:prstGeom>
          <a:solidFill>
            <a:srgbClr val="00B0F0"/>
          </a:solidFill>
          <a:ln w="28575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306" y="761778"/>
            <a:ext cx="11109434" cy="4058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8993" y="5410058"/>
            <a:ext cx="356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atin typeface="Arial Black" panose="020B0A04020102020204" pitchFamily="34" charset="0"/>
              </a:rPr>
              <a:t>Профилактика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latin typeface="Arial Black" panose="020B0A04020102020204" pitchFamily="34" charset="0"/>
              </a:rPr>
              <a:t>отклонений в поведении обучающихся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287" y="964597"/>
            <a:ext cx="379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atin typeface="Arial Black" panose="020B0A04020102020204" pitchFamily="34" charset="0"/>
                <a:cs typeface="Arial" panose="020B0604020202020204" pitchFamily="34" charset="0"/>
              </a:rPr>
              <a:t>Оценка рисков</a:t>
            </a:r>
          </a:p>
          <a:p>
            <a:pPr algn="ctr"/>
            <a:r>
              <a:rPr lang="ru-RU" sz="1200" b="1" dirty="0">
                <a:latin typeface="Arial Black" panose="020B0A04020102020204" pitchFamily="34" charset="0"/>
              </a:rPr>
              <a:t>п</a:t>
            </a:r>
            <a:r>
              <a:rPr lang="ru-RU" sz="1200" b="1" dirty="0" smtClean="0">
                <a:latin typeface="Arial Black" panose="020B0A04020102020204" pitchFamily="34" charset="0"/>
              </a:rPr>
              <a:t>олучение информации о вероятности отклонений поведения</a:t>
            </a:r>
          </a:p>
          <a:p>
            <a:pPr algn="ctr"/>
            <a:r>
              <a:rPr lang="ru-RU" sz="1200" b="1" dirty="0" smtClean="0">
                <a:latin typeface="Arial Black" panose="020B0A04020102020204" pitchFamily="34" charset="0"/>
              </a:rPr>
              <a:t>(СПТ, наблюдения, тесты)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3696" y="3298072"/>
            <a:ext cx="460052" cy="462929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4043224" y="1179231"/>
            <a:ext cx="478503" cy="5074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8796" y="2243486"/>
            <a:ext cx="686565" cy="690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947" y="1593186"/>
            <a:ext cx="881346" cy="8868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7170" y="1147955"/>
            <a:ext cx="1106371" cy="11132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3965" y="122031"/>
            <a:ext cx="389551" cy="4525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0970" y="21847"/>
            <a:ext cx="87358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Дорожная карта (План)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девиантного поведения обучающихся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Московской области на 2022-2023 уч.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8628993" y="5573559"/>
            <a:ext cx="478503" cy="5074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7063" y="704193"/>
            <a:ext cx="11107889" cy="3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opt-600674.ssl.1c-bitrix-cdn.ru/bitrix/templates/autocond/img/content/shipping-and-payment/mo.png?162429936614011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15" y="58902"/>
            <a:ext cx="421826" cy="56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83855" y="247800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 smtClean="0"/>
              <a:t>МИНИСТЕРТВО ОБРАЗОВАНИЯ</a:t>
            </a:r>
          </a:p>
          <a:p>
            <a:r>
              <a:rPr lang="ru-RU" sz="600" b="1" dirty="0" smtClean="0"/>
              <a:t>МОСКОВСКОЙ ОБЛАСТИ</a:t>
            </a:r>
            <a:endParaRPr lang="ru-RU" sz="600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1180" y="103944"/>
            <a:ext cx="599400" cy="5212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8284" y="3091943"/>
            <a:ext cx="1035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46292" y="3419727"/>
            <a:ext cx="12774" cy="2405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48762" y="2024526"/>
            <a:ext cx="1731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Октябрь - Ноябрь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178821" y="2781675"/>
            <a:ext cx="10945" cy="2628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38040" y="131264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8526" y="2709085"/>
            <a:ext cx="28187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Анализ рисков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(оценка и локализация рисков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классах/учебных группах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причин рисков, подготовка обобщающего отчета по итогам СПТ)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СПТ-обратная связь (обучающиеся, родители, директор/ректор,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педколлектив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Коррекция планов профилактической работы с учетом актуальных рисков девиантного поведения (уточнение работы с группой риска, уточнение акцентов в работе со всеми обучающимися)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откорректированного плана профилактики (декабрь-апрель)</a:t>
            </a:r>
            <a:endParaRPr lang="ru-RU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4878" y="4448697"/>
            <a:ext cx="2957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Инструктаж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ответственных (нормативка, дорожная карта (план),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алгоритм работы, акценты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работе)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Планирование профилактической работы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участников процесса (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мотивирование на прохождение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СПТ, добровольные информированные согласия)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плана профилактики (сентябрь-ноябрь)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53454" y="3254002"/>
            <a:ext cx="22998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социально-психологического тестирования (приближение к 100% охвату подлежащих тестированию, повышение достоверности результатов)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Уточняющая диагностика (снижение тестовой нагрузки, приоритет наблюдению)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об итогах тестирования для вышестоящих органов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133068" y="2784034"/>
            <a:ext cx="27587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Отчетно-методическая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конференция «Профилактическая работа по итогам социально-психологического тестирования»</a:t>
            </a: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результативности профилактической деятельности образовательных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организаций (риски девиантного поведения, эпизоды девиантного поведения)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 профилактической работе по итогам СПТ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вышестоящих органов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94736" y="946357"/>
            <a:ext cx="1312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Март-апрель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128798" y="2529976"/>
            <a:ext cx="16478" cy="2477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83502" y="5800891"/>
            <a:ext cx="46665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* Детализированная или уточненная информация содержится в нормативной документации и письмах Министерства образования Московской области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4431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2153</Words>
  <Application>Microsoft Office PowerPoint</Application>
  <PresentationFormat>Произвольный</PresentationFormat>
  <Paragraphs>204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Нормативно-правовое и методическое обеспечение организации профилактической работы</vt:lpstr>
      <vt:lpstr>Нормативно-правовое и методическое обеспечение организации профилактической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Владелец</cp:lastModifiedBy>
  <cp:revision>97</cp:revision>
  <dcterms:created xsi:type="dcterms:W3CDTF">2022-09-06T06:25:02Z</dcterms:created>
  <dcterms:modified xsi:type="dcterms:W3CDTF">2022-09-29T12:56:47Z</dcterms:modified>
</cp:coreProperties>
</file>