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70" r:id="rId6"/>
    <p:sldId id="275" r:id="rId7"/>
    <p:sldId id="276" r:id="rId8"/>
    <p:sldId id="272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Учебники «Музыка» </a:t>
            </a:r>
            <a:br>
              <a:rPr lang="ru-RU" sz="3600" b="1" dirty="0" smtClean="0"/>
            </a:br>
            <a:r>
              <a:rPr lang="ru-RU" sz="3600" b="1" dirty="0" smtClean="0"/>
              <a:t>7 – </a:t>
            </a:r>
            <a:r>
              <a:rPr lang="ru-RU" sz="3600" b="1" smtClean="0"/>
              <a:t>8 классы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Сергеева Г.П., канд. </a:t>
            </a:r>
            <a:r>
              <a:rPr lang="ru-RU" dirty="0" err="1" smtClean="0">
                <a:solidFill>
                  <a:srgbClr val="002060"/>
                </a:solidFill>
              </a:rPr>
              <a:t>пед</a:t>
            </a:r>
            <a:r>
              <a:rPr lang="ru-RU" dirty="0" smtClean="0">
                <a:solidFill>
                  <a:srgbClr val="002060"/>
                </a:solidFill>
              </a:rPr>
              <a:t>. наук,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доцент кафедры методики преподавания дисциплин художественно-эстетического цикла АСОУ, Заслуженный учитель РФ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КЛАСС</a:t>
            </a:r>
            <a:br>
              <a:rPr lang="ru-RU" b="1" dirty="0"/>
            </a:br>
            <a:r>
              <a:rPr lang="ru-RU" dirty="0" smtClean="0"/>
              <a:t>Второй раздел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«</a:t>
            </a:r>
            <a:r>
              <a:rPr lang="ru-RU" dirty="0"/>
              <a:t>МУЗЫКАНТЫ – ИЗВЕЧНЫЕ МАГИ»                 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И </a:t>
            </a:r>
            <a:r>
              <a:rPr lang="ru-RU" dirty="0"/>
              <a:t>СНОВА В МУЗЫКАЛЬНОМ ТЕАТРЕ…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300" b="1" dirty="0" smtClean="0"/>
              <a:t>ОПЕРА </a:t>
            </a:r>
            <a:r>
              <a:rPr lang="ru-RU" sz="2300" b="1" dirty="0"/>
              <a:t>«ПОРГИ И БЕСС»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300" b="1" dirty="0" smtClean="0"/>
              <a:t>ОПЕРА </a:t>
            </a:r>
            <a:r>
              <a:rPr lang="ru-RU" sz="2300" b="1" dirty="0"/>
              <a:t>«КАРМЕН»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ПОРТРЕТЫ </a:t>
            </a:r>
            <a:r>
              <a:rPr lang="ru-RU" b="1" dirty="0"/>
              <a:t>ВЕЛИКИХ </a:t>
            </a:r>
            <a:r>
              <a:rPr lang="ru-RU" b="1" dirty="0" smtClean="0"/>
              <a:t>ИСПОЛНИТЕЛЕЙ  Елена Образцова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300" b="1" dirty="0" smtClean="0"/>
              <a:t>БАЛЕТ </a:t>
            </a:r>
            <a:r>
              <a:rPr lang="ru-RU" sz="2300" b="1" dirty="0"/>
              <a:t>«КАРМЕН-СЮИТА»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ПОРТРЕТЫ </a:t>
            </a:r>
            <a:r>
              <a:rPr lang="ru-RU" b="1" dirty="0"/>
              <a:t>ВЕЛИКИХ </a:t>
            </a:r>
            <a:r>
              <a:rPr lang="ru-RU" b="1" dirty="0" smtClean="0"/>
              <a:t>ИСПОЛНИТЕЛЕЙ. Майя Плисецкая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СОВРЕМЕННЫЙ </a:t>
            </a:r>
            <a:r>
              <a:rPr lang="ru-RU" b="1" dirty="0"/>
              <a:t>МУЗЫКАЛЬНЫЙ ТЕАТР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ВЕЛИКИЕ </a:t>
            </a:r>
            <a:r>
              <a:rPr lang="ru-RU" dirty="0"/>
              <a:t>МЮЗИКЛЫ МИРА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КЛАССИКА </a:t>
            </a:r>
            <a:r>
              <a:rPr lang="ru-RU" b="1" dirty="0"/>
              <a:t>В СОВРЕМЕННОЙ </a:t>
            </a:r>
            <a:r>
              <a:rPr lang="ru-RU" b="1" dirty="0" smtClean="0"/>
              <a:t> ОБРАБОТКЕ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004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8 КЛАСС</a:t>
            </a:r>
            <a:br>
              <a:rPr lang="ru-RU" b="1" dirty="0"/>
            </a:br>
            <a:r>
              <a:rPr lang="ru-RU" dirty="0" smtClean="0"/>
              <a:t>Второй раздел </a:t>
            </a:r>
            <a:r>
              <a:rPr lang="ru-RU" dirty="0"/>
              <a:t>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КОНЦЕРТНОМ ЗАЛЕ.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Симфония </a:t>
            </a:r>
            <a:r>
              <a:rPr lang="ru-RU" dirty="0"/>
              <a:t>№7 («Ленинградская») Д. Шостаковича	</a:t>
            </a:r>
          </a:p>
          <a:p>
            <a:pPr marL="0" indent="0">
              <a:buNone/>
            </a:pPr>
            <a:r>
              <a:rPr lang="ru-RU" b="1" dirty="0" smtClean="0"/>
              <a:t>                 ЛИТЕРАТУРНЫЕ </a:t>
            </a:r>
            <a:r>
              <a:rPr lang="ru-RU" b="1" dirty="0"/>
              <a:t>СТРАНИЦЫ	</a:t>
            </a:r>
          </a:p>
          <a:p>
            <a:pPr marL="0" indent="0">
              <a:buNone/>
            </a:pPr>
            <a:r>
              <a:rPr lang="ru-RU" b="1" dirty="0" smtClean="0"/>
              <a:t>	Письмо </a:t>
            </a:r>
            <a:r>
              <a:rPr lang="ru-RU" b="1" dirty="0"/>
              <a:t>к Богу неизвестного солдата 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b="1" dirty="0" smtClean="0"/>
              <a:t>МУЗЫКА </a:t>
            </a:r>
            <a:r>
              <a:rPr lang="ru-RU" b="1" dirty="0"/>
              <a:t>В </a:t>
            </a:r>
            <a:r>
              <a:rPr lang="ru-RU" b="1" dirty="0" smtClean="0"/>
              <a:t>ХРАМОВОМ </a:t>
            </a:r>
            <a:r>
              <a:rPr lang="ru-RU" b="1" dirty="0"/>
              <a:t>СИНТЕЗЕ ИСКУССТВ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ЛИТЕРАТУРНЫЕ СТРАНИЦЫ</a:t>
            </a:r>
          </a:p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Стихи русских поэтов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b="1" dirty="0" smtClean="0"/>
              <a:t>ГАЛЕРЕЯ </a:t>
            </a:r>
            <a:r>
              <a:rPr lang="ru-RU" b="1" dirty="0"/>
              <a:t>РЕЛИГИОЗНЫХ ОБРАЗОВ.                          </a:t>
            </a:r>
          </a:p>
          <a:p>
            <a:pPr marL="0" indent="0">
              <a:buNone/>
            </a:pPr>
            <a:r>
              <a:rPr lang="ru-RU" b="1" dirty="0" smtClean="0"/>
              <a:t>	     	Андрей </a:t>
            </a:r>
            <a:r>
              <a:rPr lang="ru-RU" b="1" dirty="0"/>
              <a:t>Рублев. Спас Нерукотворный.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		Феофан </a:t>
            </a:r>
            <a:r>
              <a:rPr lang="ru-RU" b="1" dirty="0"/>
              <a:t>Грек. Спас Вседержитель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НЕИЗВЕСТНЫЙ </a:t>
            </a:r>
            <a:r>
              <a:rPr lang="ru-RU" b="1" dirty="0"/>
              <a:t>СВИРИДОВ</a:t>
            </a:r>
          </a:p>
          <a:p>
            <a:pPr marL="0" indent="0">
              <a:buNone/>
            </a:pPr>
            <a:r>
              <a:rPr lang="ru-RU" b="1" dirty="0" smtClean="0"/>
              <a:t>       СВЕТ </a:t>
            </a:r>
            <a:r>
              <a:rPr lang="ru-RU" b="1" dirty="0"/>
              <a:t>ФРЕСОК ДИОНИСИЯ – МИРУ	</a:t>
            </a:r>
            <a:r>
              <a:rPr lang="ru-RU" dirty="0"/>
              <a:t>                      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МУЗЫКАЛЬНЫЕ </a:t>
            </a:r>
            <a:r>
              <a:rPr lang="ru-RU" b="1" dirty="0"/>
              <a:t>ЗАВЕЩАНИЯ </a:t>
            </a:r>
            <a:r>
              <a:rPr lang="ru-RU" b="1" dirty="0" smtClean="0"/>
              <a:t>ПОТОМКАМ. Л.Бетховен. Р. Щедрин  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ИССЛЕДОВАТЕЛЬСКИЙ </a:t>
            </a:r>
            <a:r>
              <a:rPr lang="ru-RU" b="1" dirty="0"/>
              <a:t>ПРОЕКТ	</a:t>
            </a:r>
            <a:r>
              <a:rPr lang="ru-RU" dirty="0"/>
              <a:t>                       </a:t>
            </a:r>
          </a:p>
          <a:p>
            <a:pPr marL="0" indent="0">
              <a:buNone/>
            </a:pPr>
            <a:r>
              <a:rPr lang="ru-RU" b="1" dirty="0" smtClean="0"/>
              <a:t>       ВМЕСТО </a:t>
            </a:r>
            <a:r>
              <a:rPr lang="ru-RU" b="1" dirty="0"/>
              <a:t>ЗАКЛЮЧЕНИЯ. ПУСТЬ МУЗЫКА ЗВУЧИТ!</a:t>
            </a: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89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Реальный потребительский спрос на УМК «Музыка» </a:t>
            </a:r>
            <a:r>
              <a:rPr lang="ru-RU" sz="2800" b="1" dirty="0"/>
              <a:t>НОО</a:t>
            </a:r>
            <a:br>
              <a:rPr lang="ru-RU" sz="2800" b="1" dirty="0"/>
            </a:br>
            <a:r>
              <a:rPr lang="ru-RU" sz="2800" b="1" dirty="0" smtClean="0"/>
              <a:t>(конец 2015 г.)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296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35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Реальный потребительский спрос на УМК «Музыка» </a:t>
            </a:r>
            <a:r>
              <a:rPr lang="ru-RU" sz="2800" b="1" dirty="0" smtClean="0"/>
              <a:t>ООО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(конец 2015 г.)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74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Изменения </a:t>
            </a:r>
            <a:r>
              <a:rPr lang="ru-RU" sz="3100" b="1" dirty="0"/>
              <a:t>в учебниках «Музыка» для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7 </a:t>
            </a:r>
            <a:r>
              <a:rPr lang="ru-RU" sz="3100" b="1" dirty="0"/>
              <a:t>и 8 классов (издательство «Просвещение»).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002060"/>
                </a:solidFill>
              </a:rPr>
              <a:t>СЕДЬМОЙ КЛАСС</a:t>
            </a:r>
            <a:endParaRPr lang="ru-RU" sz="112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002060"/>
                </a:solidFill>
              </a:rPr>
              <a:t>Раздел </a:t>
            </a:r>
            <a:r>
              <a:rPr lang="ru-RU" sz="9600" b="1" dirty="0">
                <a:solidFill>
                  <a:srgbClr val="002060"/>
                </a:solidFill>
              </a:rPr>
              <a:t>1. </a:t>
            </a:r>
            <a:r>
              <a:rPr lang="ru-RU" sz="9600" b="1" dirty="0"/>
              <a:t>ОСОБЕННОСТИ МУЗЫКАЛЬНОЙ ДРАМАТУРГИИ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/>
              <a:t>         </a:t>
            </a:r>
            <a:r>
              <a:rPr lang="ru-RU" sz="11200" dirty="0" smtClean="0"/>
              <a:t>Классика </a:t>
            </a:r>
            <a:r>
              <a:rPr lang="ru-RU" sz="11200" dirty="0"/>
              <a:t>и современность		</a:t>
            </a:r>
          </a:p>
          <a:p>
            <a:pPr marL="363538" indent="-363538">
              <a:lnSpc>
                <a:spcPct val="120000"/>
              </a:lnSpc>
              <a:buNone/>
            </a:pPr>
            <a:r>
              <a:rPr lang="ru-RU" sz="11200" dirty="0"/>
              <a:t> </a:t>
            </a:r>
            <a:r>
              <a:rPr lang="ru-RU" sz="11200" dirty="0" smtClean="0"/>
              <a:t>    Музыкальная драматургия – развитие музыки</a:t>
            </a:r>
            <a:r>
              <a:rPr lang="ru-RU" sz="11200" dirty="0"/>
              <a:t> </a:t>
            </a:r>
            <a:r>
              <a:rPr lang="ru-RU" sz="11200" dirty="0" smtClean="0"/>
              <a:t>            В музыкальном театре. Опера			         Опера </a:t>
            </a:r>
            <a:r>
              <a:rPr lang="ru-RU" sz="11200" dirty="0"/>
              <a:t>«Иван Сусанин» 				</a:t>
            </a:r>
            <a:r>
              <a:rPr lang="ru-RU" sz="11200" dirty="0" smtClean="0"/>
              <a:t>         В </a:t>
            </a:r>
            <a:r>
              <a:rPr lang="ru-RU" sz="11200" dirty="0"/>
              <a:t>концертном зале. Симфония			</a:t>
            </a:r>
            <a:endParaRPr lang="ru-RU" sz="1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/>
              <a:t>     Симфония </a:t>
            </a:r>
            <a:r>
              <a:rPr lang="ru-RU" sz="11200" dirty="0"/>
              <a:t>№ </a:t>
            </a:r>
            <a:r>
              <a:rPr lang="ru-RU" sz="11200" dirty="0" smtClean="0"/>
              <a:t>40 Моцарта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/>
              <a:t> </a:t>
            </a:r>
            <a:r>
              <a:rPr lang="ru-RU" sz="11200" dirty="0" smtClean="0"/>
              <a:t>    </a:t>
            </a:r>
            <a:r>
              <a:rPr lang="ru-RU" sz="11200" b="1" dirty="0" smtClean="0"/>
              <a:t>Литературные страницы </a:t>
            </a:r>
            <a:r>
              <a:rPr lang="ru-RU" sz="11200" dirty="0" smtClean="0"/>
              <a:t>(«Улыбка» Р. </a:t>
            </a:r>
            <a:r>
              <a:rPr lang="ru-RU" sz="11200" dirty="0" err="1" smtClean="0"/>
              <a:t>Бредбери</a:t>
            </a:r>
            <a:r>
              <a:rPr lang="ru-RU" sz="11200" dirty="0" smtClean="0"/>
              <a:t>)	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/>
              <a:t>						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4098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7 КЛАСС (первый раздел – продолжение</a:t>
            </a:r>
            <a:r>
              <a:rPr lang="ru-RU" sz="3200" dirty="0" smtClean="0"/>
              <a:t>)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/>
              <a:t>Симфония </a:t>
            </a:r>
            <a:r>
              <a:rPr lang="ru-RU" sz="2000" smtClean="0"/>
              <a:t>№ 5  </a:t>
            </a:r>
            <a:r>
              <a:rPr lang="ru-RU" sz="2000" dirty="0"/>
              <a:t>Бетховена				</a:t>
            </a:r>
            <a:r>
              <a:rPr lang="ru-RU" sz="2000" dirty="0" smtClean="0"/>
              <a:t>          </a:t>
            </a:r>
          </a:p>
          <a:p>
            <a:pPr marL="0" indent="0">
              <a:buNone/>
            </a:pPr>
            <a:r>
              <a:rPr lang="ru-RU" sz="2000" dirty="0" smtClean="0"/>
              <a:t>Героическая </a:t>
            </a:r>
            <a:r>
              <a:rPr lang="ru-RU" sz="2000" dirty="0"/>
              <a:t>тема в музыке				</a:t>
            </a:r>
            <a:r>
              <a:rPr lang="ru-RU" sz="2000" dirty="0" smtClean="0"/>
              <a:t>     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музыкальном театре. </a:t>
            </a:r>
            <a:r>
              <a:rPr lang="ru-RU" sz="2000" b="1" dirty="0" smtClean="0"/>
              <a:t>Балет («Анюта» В. Гаврилин)</a:t>
            </a:r>
            <a:r>
              <a:rPr lang="ru-RU" sz="2000" dirty="0" smtClean="0"/>
              <a:t>	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Камерная </a:t>
            </a:r>
            <a:r>
              <a:rPr lang="ru-RU" sz="2000" b="1" dirty="0"/>
              <a:t>музыка</a:t>
            </a:r>
            <a:r>
              <a:rPr lang="ru-RU" sz="2000" dirty="0"/>
              <a:t>					</a:t>
            </a:r>
          </a:p>
          <a:p>
            <a:pPr marL="0" indent="0">
              <a:buNone/>
            </a:pPr>
            <a:r>
              <a:rPr lang="ru-RU" sz="2000" b="1" dirty="0" smtClean="0"/>
              <a:t>Вокальный цикл  (Ф. Шуберт «Прекрасная мельничиха», «Зимний путь»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Инструментальная </a:t>
            </a:r>
            <a:r>
              <a:rPr lang="ru-RU" sz="2000" dirty="0"/>
              <a:t>музыка</a:t>
            </a:r>
          </a:p>
          <a:p>
            <a:pPr marL="457200" lvl="1" indent="0">
              <a:buNone/>
            </a:pPr>
            <a:r>
              <a:rPr lang="ru-RU" sz="2000" b="1" dirty="0"/>
              <a:t>Этюд</a:t>
            </a:r>
            <a:r>
              <a:rPr lang="ru-RU" sz="2000" dirty="0"/>
              <a:t>	</a:t>
            </a:r>
          </a:p>
          <a:p>
            <a:pPr marL="457200" lvl="1" indent="0">
              <a:buNone/>
            </a:pPr>
            <a:r>
              <a:rPr lang="ru-RU" sz="2000" dirty="0"/>
              <a:t>Транскрипция						</a:t>
            </a:r>
          </a:p>
          <a:p>
            <a:pPr marL="457200" lvl="1" indent="0">
              <a:buNone/>
            </a:pPr>
            <a:r>
              <a:rPr lang="ru-RU" sz="2000" b="1" dirty="0"/>
              <a:t>Прелюдия</a:t>
            </a:r>
            <a:r>
              <a:rPr lang="ru-RU" sz="2000" dirty="0"/>
              <a:t>							</a:t>
            </a:r>
          </a:p>
          <a:p>
            <a:pPr marL="0" indent="0">
              <a:buNone/>
            </a:pPr>
            <a:r>
              <a:rPr lang="ru-RU" sz="2000" dirty="0"/>
              <a:t>          Концерт							</a:t>
            </a:r>
          </a:p>
          <a:p>
            <a:pPr marL="0" indent="0">
              <a:buNone/>
            </a:pPr>
            <a:r>
              <a:rPr lang="ru-RU" sz="2000" dirty="0" smtClean="0"/>
              <a:t>             </a:t>
            </a:r>
            <a:r>
              <a:rPr lang="ru-RU" sz="2000" dirty="0"/>
              <a:t>Концерт для скрипки с оркестром </a:t>
            </a:r>
            <a:r>
              <a:rPr lang="ru-RU" sz="2000" dirty="0" err="1"/>
              <a:t>А.Хачатуряна</a:t>
            </a:r>
            <a:endParaRPr lang="ru-RU" sz="2000" dirty="0"/>
          </a:p>
          <a:p>
            <a:pPr marL="457200" lvl="1" indent="0">
              <a:buNone/>
            </a:pPr>
            <a:r>
              <a:rPr lang="ru-RU" sz="2000" dirty="0" smtClean="0"/>
              <a:t>    Кончерто </a:t>
            </a:r>
            <a:r>
              <a:rPr lang="ru-RU" sz="2000" dirty="0"/>
              <a:t>гроссо </a:t>
            </a:r>
            <a:r>
              <a:rPr lang="ru-RU" sz="2000" dirty="0" err="1"/>
              <a:t>А.Шнитке</a:t>
            </a:r>
            <a:r>
              <a:rPr lang="ru-RU" sz="2000" dirty="0"/>
              <a:t>  				</a:t>
            </a:r>
            <a:endParaRPr lang="ru-RU" sz="2000" dirty="0" smtClean="0"/>
          </a:p>
          <a:p>
            <a:pPr marL="457200" lvl="1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Сюита </a:t>
            </a:r>
            <a:r>
              <a:rPr lang="ru-RU" sz="2000" dirty="0"/>
              <a:t>в старинном стиле А. </a:t>
            </a:r>
            <a:r>
              <a:rPr lang="ru-RU" sz="2000" dirty="0" err="1"/>
              <a:t>Шнитке</a:t>
            </a:r>
            <a:r>
              <a:rPr lang="ru-RU" sz="1800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2973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7 КЛАСС </a:t>
            </a:r>
            <a:r>
              <a:rPr lang="ru-RU" b="1" dirty="0" smtClean="0"/>
              <a:t>(второй раздел)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240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ОСНОВНЫЕ НАПРАВЛЕНИЯ МУЗЫКАЛЬНОЙ КУЛЬТУРЫ </a:t>
            </a:r>
            <a:r>
              <a:rPr lang="ru-RU" sz="2400" b="1" dirty="0"/>
              <a:t>	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Религиозная </a:t>
            </a:r>
            <a:r>
              <a:rPr lang="ru-RU" sz="2400" dirty="0"/>
              <a:t>музыка							</a:t>
            </a:r>
            <a:r>
              <a:rPr lang="ru-RU" sz="2400" dirty="0" smtClean="0"/>
              <a:t>Сюжеты </a:t>
            </a:r>
            <a:r>
              <a:rPr lang="ru-RU" sz="2400" dirty="0"/>
              <a:t>и образы религиозной музыки 		</a:t>
            </a:r>
          </a:p>
          <a:p>
            <a:pPr marL="0" indent="0">
              <a:buNone/>
            </a:pPr>
            <a:r>
              <a:rPr lang="ru-RU" sz="2400" dirty="0" smtClean="0"/>
              <a:t>            «</a:t>
            </a:r>
            <a:r>
              <a:rPr lang="ru-RU" sz="2400" dirty="0"/>
              <a:t>Высокая месса» » И</a:t>
            </a:r>
            <a:r>
              <a:rPr lang="ru-RU" sz="2400" dirty="0" smtClean="0"/>
              <a:t>.-С. Баха</a:t>
            </a:r>
            <a:r>
              <a:rPr lang="ru-RU" sz="2400" dirty="0"/>
              <a:t>			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Литературные страницы. Могила Баха. Д. Гранин</a:t>
            </a:r>
            <a:r>
              <a:rPr lang="ru-RU" sz="2400" dirty="0"/>
              <a:t>		</a:t>
            </a:r>
            <a:r>
              <a:rPr lang="ru-RU" sz="2400" dirty="0" smtClean="0"/>
              <a:t>«</a:t>
            </a:r>
            <a:r>
              <a:rPr lang="ru-RU" sz="2400" dirty="0"/>
              <a:t>Всенощное бдение» С. </a:t>
            </a:r>
            <a:r>
              <a:rPr lang="ru-RU" sz="2400" dirty="0" smtClean="0"/>
              <a:t>Рахманинова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Литературные страницы.  </a:t>
            </a:r>
            <a:r>
              <a:rPr lang="ru-RU" sz="2400" b="1" dirty="0"/>
              <a:t>Христова Всенощная. И. Шмелев 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Рок-опера </a:t>
            </a:r>
            <a:r>
              <a:rPr lang="ru-RU" sz="2400" dirty="0"/>
              <a:t>«Иисус Христос – суперзвезда»		</a:t>
            </a:r>
          </a:p>
          <a:p>
            <a:pPr marL="0" indent="0">
              <a:buNone/>
            </a:pPr>
            <a:r>
              <a:rPr lang="ru-RU" sz="2400" dirty="0" smtClean="0"/>
              <a:t>  Светская </a:t>
            </a:r>
            <a:r>
              <a:rPr lang="ru-RU" sz="2400" dirty="0"/>
              <a:t>музыка. 							</a:t>
            </a:r>
            <a:r>
              <a:rPr lang="ru-RU" sz="2400" dirty="0" smtClean="0"/>
              <a:t>Соната </a:t>
            </a:r>
            <a:r>
              <a:rPr lang="ru-RU" sz="2400" dirty="0"/>
              <a:t>№ 8 «Патетическая» Л</a:t>
            </a:r>
            <a:r>
              <a:rPr lang="ru-RU" sz="2400" dirty="0" smtClean="0"/>
              <a:t>. Бетховена </a:t>
            </a:r>
            <a:r>
              <a:rPr lang="ru-RU" sz="2400" dirty="0"/>
              <a:t>			</a:t>
            </a:r>
            <a:r>
              <a:rPr lang="ru-RU" sz="2400" dirty="0" smtClean="0"/>
              <a:t>Соната </a:t>
            </a:r>
            <a:r>
              <a:rPr lang="ru-RU" sz="2400" dirty="0"/>
              <a:t>№ 2 </a:t>
            </a:r>
            <a:r>
              <a:rPr lang="ru-RU" sz="2400" dirty="0" smtClean="0"/>
              <a:t>С. Прокофьева</a:t>
            </a:r>
            <a:r>
              <a:rPr lang="ru-RU" sz="2400" dirty="0"/>
              <a:t>					</a:t>
            </a:r>
            <a:r>
              <a:rPr lang="ru-RU" sz="2400" dirty="0" smtClean="0"/>
              <a:t>Соната </a:t>
            </a:r>
            <a:r>
              <a:rPr lang="ru-RU" sz="2400" dirty="0"/>
              <a:t>№ 11 </a:t>
            </a:r>
            <a:r>
              <a:rPr lang="ru-RU" sz="2400" dirty="0" smtClean="0"/>
              <a:t>В.А. Моцарта</a:t>
            </a:r>
            <a:r>
              <a:rPr lang="ru-RU" sz="2400" dirty="0"/>
              <a:t>						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650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7 КЛАСС (второй раздел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Продолжение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/>
              <a:t>Рапсодия в стиле блюз Дж. Гершвина			</a:t>
            </a:r>
          </a:p>
          <a:p>
            <a:pPr marL="0" indent="0">
              <a:buNone/>
            </a:pPr>
            <a:r>
              <a:rPr lang="ru-RU" sz="9600" dirty="0" smtClean="0"/>
              <a:t>Симфоническая </a:t>
            </a:r>
            <a:r>
              <a:rPr lang="ru-RU" sz="9600" dirty="0"/>
              <a:t>картина. Празднества К. Дебюсси		</a:t>
            </a:r>
          </a:p>
          <a:p>
            <a:pPr marL="0" indent="0">
              <a:buNone/>
            </a:pPr>
            <a:r>
              <a:rPr lang="ru-RU" sz="9600" dirty="0"/>
              <a:t>Симфония №1 В. </a:t>
            </a:r>
            <a:r>
              <a:rPr lang="ru-RU" sz="9600" dirty="0" err="1"/>
              <a:t>Калинникова</a:t>
            </a:r>
            <a:r>
              <a:rPr lang="ru-RU" sz="9600" dirty="0"/>
              <a:t>					</a:t>
            </a:r>
          </a:p>
          <a:p>
            <a:pPr marL="0" indent="0">
              <a:buNone/>
            </a:pPr>
            <a:r>
              <a:rPr lang="ru-RU" sz="9600" dirty="0"/>
              <a:t>Музыка народов мира						</a:t>
            </a:r>
          </a:p>
          <a:p>
            <a:pPr marL="0" indent="0">
              <a:buNone/>
            </a:pPr>
            <a:r>
              <a:rPr lang="ru-RU" sz="9600" dirty="0"/>
              <a:t>Популярные хиты  						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b="1" dirty="0" smtClean="0"/>
              <a:t>Рок-опера </a:t>
            </a:r>
            <a:r>
              <a:rPr lang="ru-RU" sz="9600" b="1" dirty="0"/>
              <a:t>/«Юнона» и «Авось</a:t>
            </a:r>
            <a:r>
              <a:rPr lang="ru-RU" sz="9600" b="1" dirty="0" smtClean="0"/>
              <a:t>» А. Рыбникова/ </a:t>
            </a:r>
            <a:endParaRPr lang="ru-RU" sz="9600" b="1" dirty="0"/>
          </a:p>
          <a:p>
            <a:pPr marL="0" indent="0">
              <a:buNone/>
            </a:pPr>
            <a:r>
              <a:rPr lang="ru-RU" sz="9600" dirty="0"/>
              <a:t> </a:t>
            </a:r>
            <a:r>
              <a:rPr lang="ru-RU" sz="9600" dirty="0" smtClean="0"/>
              <a:t>Исследовательский </a:t>
            </a:r>
            <a:r>
              <a:rPr lang="ru-RU" sz="9600" dirty="0"/>
              <a:t>проект					</a:t>
            </a:r>
          </a:p>
          <a:p>
            <a:pPr marL="0" indent="0">
              <a:buNone/>
            </a:pPr>
            <a:r>
              <a:rPr lang="ru-RU" sz="9600" dirty="0" smtClean="0"/>
              <a:t> Вместо </a:t>
            </a:r>
            <a:r>
              <a:rPr lang="ru-RU" sz="9600" dirty="0"/>
              <a:t>заключения /«Музыканты – извечные маги»		</a:t>
            </a:r>
          </a:p>
          <a:p>
            <a:pPr marL="0" indent="0">
              <a:buNone/>
            </a:pPr>
            <a:r>
              <a:rPr lang="ru-RU" sz="9600" dirty="0"/>
              <a:t>Список иллюстраций						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64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 КЛАСС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Первый раздел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/>
              <a:t>КЛАССИКА И СОВРЕМЕННОСТЬ</a:t>
            </a:r>
          </a:p>
          <a:p>
            <a:r>
              <a:rPr lang="ru-RU" dirty="0" smtClean="0"/>
              <a:t>КЛАССИКА </a:t>
            </a:r>
            <a:r>
              <a:rPr lang="ru-RU" dirty="0"/>
              <a:t>В НАШЕЙ ЖИЗНИ 		</a:t>
            </a:r>
          </a:p>
          <a:p>
            <a:r>
              <a:rPr lang="ru-RU" dirty="0"/>
              <a:t>В МУЗЫКАЛЬНОМ ТЕАТРЕ. ОПЕРА	</a:t>
            </a:r>
          </a:p>
          <a:p>
            <a:r>
              <a:rPr lang="ru-RU" dirty="0"/>
              <a:t>ОПЕРА «КНЯЗЬ ИГОРЬ»</a:t>
            </a:r>
          </a:p>
          <a:p>
            <a:r>
              <a:rPr lang="ru-RU" dirty="0" smtClean="0"/>
              <a:t>В </a:t>
            </a:r>
            <a:r>
              <a:rPr lang="ru-RU" dirty="0"/>
              <a:t>МУЗЫКАЛЬНОМ ТЕАТРЕ. </a:t>
            </a:r>
            <a:r>
              <a:rPr lang="ru-RU" dirty="0" smtClean="0"/>
              <a:t>БАЛЕТ</a:t>
            </a:r>
          </a:p>
          <a:p>
            <a:r>
              <a:rPr lang="ru-RU" dirty="0" smtClean="0"/>
              <a:t>БАЛЕТ </a:t>
            </a:r>
            <a:r>
              <a:rPr lang="ru-RU" dirty="0"/>
              <a:t>«ЯРОСЛАВНА»</a:t>
            </a:r>
          </a:p>
          <a:p>
            <a:r>
              <a:rPr lang="ru-RU" b="1" dirty="0" smtClean="0"/>
              <a:t>В </a:t>
            </a:r>
            <a:r>
              <a:rPr lang="ru-RU" b="1" dirty="0"/>
              <a:t>МУЗЫКАЛЬНОМ ТЕАТРЕ. МЮЗИКЛ. РОК-ОПЕРА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«</a:t>
            </a:r>
            <a:r>
              <a:rPr lang="ru-RU" b="1" dirty="0"/>
              <a:t>ЧЕЛОВЕК ЕСТЬ ТАЙНА».  РОК-ОПЕРА «ПРЕСТУПЛЕНИЕ </a:t>
            </a:r>
            <a:r>
              <a:rPr lang="ru-RU" b="1" dirty="0" smtClean="0"/>
              <a:t>      И </a:t>
            </a:r>
            <a:r>
              <a:rPr lang="ru-RU" b="1" dirty="0"/>
              <a:t>НАКАЗАНИЕ» </a:t>
            </a:r>
            <a:r>
              <a:rPr lang="ru-RU" b="1" dirty="0" smtClean="0"/>
              <a:t>Э. Артемьева</a:t>
            </a:r>
            <a:r>
              <a:rPr lang="ru-RU" b="1" dirty="0"/>
              <a:t>	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МЮЗИКЛ  </a:t>
            </a:r>
            <a:r>
              <a:rPr lang="ru-RU" b="1" dirty="0"/>
              <a:t>«РОМЕО И ДЖУЛЬЕТТА: ОТ НЕНАВИСТИ ДО ЛЮБВИ</a:t>
            </a:r>
            <a:r>
              <a:rPr lang="ru-RU" b="1" dirty="0" smtClean="0"/>
              <a:t>» Ж. </a:t>
            </a:r>
            <a:r>
              <a:rPr lang="ru-RU" b="1" dirty="0" err="1" smtClean="0"/>
              <a:t>Пресгурвика</a:t>
            </a:r>
            <a:r>
              <a:rPr lang="ru-RU" b="1" dirty="0" smtClean="0"/>
              <a:t> 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988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8 КЛАСС</a:t>
            </a:r>
            <a:br>
              <a:rPr lang="ru-RU" b="1" dirty="0" smtClean="0"/>
            </a:br>
            <a:r>
              <a:rPr lang="ru-RU" dirty="0" smtClean="0"/>
              <a:t>Первый раздел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МУЗЫКА К ДРАМАТИЧЕСКОМУ СПЕКТАКЛЮ	</a:t>
            </a:r>
          </a:p>
          <a:p>
            <a:pPr marL="0" indent="0">
              <a:buNone/>
            </a:pPr>
            <a:r>
              <a:rPr lang="ru-RU" dirty="0"/>
              <a:t>«РОМЕО И ДЖУЛЬЕТТА». МУЗЫКАЛЬНЫЕ ЗАРИСОВКИ  ДЛЯ БОЛЬШОГО</a:t>
            </a:r>
          </a:p>
          <a:p>
            <a:pPr marL="0" indent="0">
              <a:buNone/>
            </a:pPr>
            <a:r>
              <a:rPr lang="ru-RU" dirty="0" smtClean="0"/>
              <a:t>СИМФОНИЧЕСКОГО ОРКЕСТРА. Д. </a:t>
            </a:r>
            <a:r>
              <a:rPr lang="ru-RU" dirty="0" err="1" smtClean="0"/>
              <a:t>Кабалевский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«</a:t>
            </a:r>
            <a:r>
              <a:rPr lang="ru-RU" b="1" dirty="0"/>
              <a:t>ПЕР ГЮНТ». МУЗЫКА Э. ГРИГА К ДРАМЕ  Г. ИБСЕНА</a:t>
            </a: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«</a:t>
            </a:r>
            <a:r>
              <a:rPr lang="ru-RU" dirty="0"/>
              <a:t>ГОГОЛЬ-СЮИТА». Из музыки к спектаклю «Ревизская сказка</a:t>
            </a:r>
            <a:r>
              <a:rPr lang="ru-RU" dirty="0" smtClean="0"/>
              <a:t>». А </a:t>
            </a:r>
            <a:r>
              <a:rPr lang="ru-RU" dirty="0" err="1" smtClean="0"/>
              <a:t>Шнитке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МУЗЫКА </a:t>
            </a:r>
            <a:r>
              <a:rPr lang="ru-RU" dirty="0"/>
              <a:t>В КИНО	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/>
              <a:t>ТЫ </a:t>
            </a:r>
            <a:r>
              <a:rPr lang="ru-RU" b="1" dirty="0"/>
              <a:t>ОТПРАВИШЬСЯ В ПУТЬ, ЧТОБЫ ЗАЖЕЧЬ ДЕНЬ…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Музыка </a:t>
            </a:r>
            <a:r>
              <a:rPr lang="ru-RU" b="1" dirty="0"/>
              <a:t>к фильму «Властелин колец</a:t>
            </a:r>
            <a:r>
              <a:rPr lang="ru-RU" b="1" dirty="0" smtClean="0"/>
              <a:t>».  Г. Шор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КОНЦЕРТНОМ ЗАЛЕ. СИМФОНИЯ: ПРОШЛОЕ И </a:t>
            </a:r>
            <a:r>
              <a:rPr lang="ru-RU" b="1" dirty="0" smtClean="0"/>
              <a:t>НАСТОЯЩЕЕ </a:t>
            </a:r>
            <a:r>
              <a:rPr lang="ru-RU" dirty="0" smtClean="0"/>
              <a:t>«</a:t>
            </a:r>
            <a:r>
              <a:rPr lang="ru-RU" dirty="0"/>
              <a:t>НЕОКОНЧЕННАЯ СИМФОНИЯ» Ф.ШУБЕРТА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СИМФОНИЯ </a:t>
            </a:r>
            <a:r>
              <a:rPr lang="ru-RU" dirty="0"/>
              <a:t>№ 5 П. ЧАЙКОВСКОГО 	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СИМФОНИЯ </a:t>
            </a:r>
            <a:r>
              <a:rPr lang="ru-RU" dirty="0"/>
              <a:t>№ 1 («КЛАССИЧЕСКАЯ») С. ПРОКОФЬЕВА	 	</a:t>
            </a:r>
            <a:r>
              <a:rPr lang="ru-RU" dirty="0" smtClean="0"/>
              <a:t> </a:t>
            </a:r>
            <a:r>
              <a:rPr lang="ru-RU" b="1" u="sng" dirty="0" smtClean="0"/>
              <a:t>«</a:t>
            </a:r>
            <a:r>
              <a:rPr lang="ru-RU" b="1" u="sng" dirty="0"/>
              <a:t>МУЗЫКА – ЭТО ОГРОМНЫЙ МИР,  ОКРУЖАЮЩИЙ ЧЕЛОВЕКА...»</a:t>
            </a:r>
            <a:r>
              <a:rPr lang="ru-RU" dirty="0"/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49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108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Учебники «Музыка»  7 – 8 классы</vt:lpstr>
      <vt:lpstr>Реальный потребительский спрос на УМК «Музыка» НОО (конец 2015 г.)</vt:lpstr>
      <vt:lpstr>Реальный потребительский спрос на УМК «Музыка» ООО (конец 2015 г.)</vt:lpstr>
      <vt:lpstr>  Изменения в учебниках «Музыка» для  7 и 8 классов (издательство «Просвещение»). </vt:lpstr>
      <vt:lpstr>7 КЛАСС (первый раздел – продолжение) </vt:lpstr>
      <vt:lpstr>7 КЛАСС (второй раздел)</vt:lpstr>
      <vt:lpstr>7 КЛАСС (второй раздел) Продолжение</vt:lpstr>
      <vt:lpstr>8 КЛАСС Первый раздел</vt:lpstr>
      <vt:lpstr> 8 КЛАСС Первый раздел (продолжение)</vt:lpstr>
      <vt:lpstr>8 КЛАСС Второй раздел</vt:lpstr>
      <vt:lpstr>8 КЛАСС Второй раздел (продолжение)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aud_313</cp:lastModifiedBy>
  <cp:revision>35</cp:revision>
  <dcterms:created xsi:type="dcterms:W3CDTF">2015-09-28T12:26:45Z</dcterms:created>
  <dcterms:modified xsi:type="dcterms:W3CDTF">2017-08-23T11:36:58Z</dcterms:modified>
</cp:coreProperties>
</file>