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02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89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31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25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16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25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77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7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5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33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0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8693-785A-451F-AA94-70D59AD78753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B4F3C-A79B-4AEE-AFE1-972F06AF40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91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73237" y="669554"/>
            <a:ext cx="87813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Единая методика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социально-психологического тестирования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(ЕМ СПТ Д.В. Журавлева и А.В. Киселевой)</a:t>
            </a:r>
          </a:p>
          <a:p>
            <a:pPr algn="ctr">
              <a:spcAft>
                <a:spcPts val="0"/>
              </a:spcAft>
            </a:pPr>
            <a:endParaRPr lang="ru-RU" sz="2400" b="1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и структурирование стимульного материала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5300" y="5407434"/>
            <a:ext cx="76372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психологических наук, доцент,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Единой методики социально-психологического тестирования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Журавлев Дмитрий Викторович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/>
          <a:stretch>
            <a:fillRect/>
          </a:stretch>
        </p:blipFill>
        <p:spPr>
          <a:xfrm>
            <a:off x="5155312" y="3278100"/>
            <a:ext cx="1617193" cy="204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4777" y="2791030"/>
            <a:ext cx="11265442" cy="35744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риска жизнь будет скучной.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часто испытываю потребность в острых ощущениях.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Бурная и опасная жизнь интереснее, чем спокойная и размеренная.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нравится испытывать себя в разных ситуациях.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нравится делать что-либо «на спор».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жизни нужно уметь рисковать.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Неожиданности и экстрим дарят мне интерес к жизни.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могу сесть в автомобиль, если знаю, что у него могут быть неисправны тормоза.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нравится слушать рассказы о том как можно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экстримально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время.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нравятся занятия и увлечения связанные с риском.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4777" y="1109623"/>
            <a:ext cx="1130244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Склонность к риску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(опасности) (СР)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предпочтение действий и ситуаций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выбор вариантов альтернатив,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сопряженных с большой вероятностью потери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777" y="2165212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530942" y="2054940"/>
          <a:ext cx="11051458" cy="4424518"/>
        </p:xfrm>
        <a:graphic>
          <a:graphicData uri="http://schemas.openxmlformats.org/drawingml/2006/table">
            <a:tbl>
              <a:tblPr firstRow="1" firstCol="1" bandRow="1"/>
              <a:tblGrid>
                <a:gridCol w="1789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1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7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Субъективное ощущение риска ниже, чем реальный уровень опасности.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Осознает потенциальные риски, но отказывается их учитывать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оказываясь под влиянием различных чувств и желаний.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Информированность об опасных последствиях заменена мифами, заблуждениями, отсутствием критичности к рисковому поведению.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3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(норма)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Субъективное ощущение риска соответствует реальному уровню опасности в ситуациях, связанных с большой вероятностью угрозы.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Осознает потенциальные риски и учитывает их в своем поведении.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Принимает взвешенные, разумные решения в эмоционально насыщенной ситуации, особенно в присутствии сверстников.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Критикует принятые в подростковой среде формы рискового поведения.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Субъективное ощущение риска выше, чем реальный уровень опасности. Завышает потенциальные риски.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Склонен считать рискованными даже потенциально не опасные виды активности, перестраховываться.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Отвергает поведение, связанное с риском.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0942" y="1022572"/>
            <a:ext cx="1105145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Склонность к риску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(опасности) (СР)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предпочтение действий и ситуаций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выбор вариантов альтернатив,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сопряженных с большой вероятностью потери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57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7920" y="972057"/>
            <a:ext cx="1106464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Импульсивность (И) –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устойчивая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склонность действовать по первому побуждению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под влиянием внешних обстоятельств или эмоций.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920" y="2489054"/>
            <a:ext cx="11064645" cy="3831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 как я проиграю в какую-нибудь игру я долго не могу успокоиться.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скучаю при решении задач, требующих обдумывания.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часто говорю, не подумав.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мне не удастся выиграть в какую-нибудь игру у моих сверстников, я обижусь и не буду больше играть.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я раздражаюсь, то не могу сдержаться и говорю все, что думаю.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часто себя ругаю за поспешные решения.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повседневной жизни я часто действую под влиянием момента, не думая о возможных последствиях.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вызывают раздражение люди, которые не могут быстро решиться на что-нибудь.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не свойственно долго перебирать разные варианты при принятии решения.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«ерзаю» сидя на занятиях или представлениях.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920" y="1953910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0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507922" y="1764584"/>
          <a:ext cx="11035149" cy="4864327"/>
        </p:xfrm>
        <a:graphic>
          <a:graphicData uri="http://schemas.openxmlformats.org/drawingml/2006/table">
            <a:tbl>
              <a:tblPr firstRow="1" firstCol="1" bandRow="1"/>
              <a:tblGrid>
                <a:gridCol w="1763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1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 неустойчив, легко расстраивается, раздражителен.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контролирует свои эмоции, перепады настроений.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Нетерпелив, подвержен сиюминутным побуждениям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Идет на поводу у собственных желаний, потворствует своим слабостям.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Решения принимает поспешно, действует спонтанно.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Склонен сначала высказываться и действовать, а потом обдумывать свои действия и высказывания.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7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(норма)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 адекватный.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Совершает поступки без достаточного сознательного контроля только под влиянием сложных внешних обстоятельств или сильных эмоциональных переживаний.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Стремиться избегать необдуманных действий.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принятии решений не склонен торопиться.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 устойчивый, выдержанный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Сознательно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контролирует свои эмоции и поведение.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Предварительно обдумывает и планирует свои действия.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Взвешивает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учитывает последствия своего поведения для себя и окружающих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Проявляет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высокую адаптивность к социальным нормам.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7922" y="935862"/>
            <a:ext cx="1106464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Импульсивность (И) –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устойчивая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склонность действовать по первому побуждению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под влиянием внешних обстоятельств или эмоций.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5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773" y="2664440"/>
            <a:ext cx="11302446" cy="35548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охватывает беспокойство, когда я думаю о своих делах и заботах.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так сильно переживаю свои разочарования, что потом долго не могу о них забыть.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стараюсь избегать критических ситуаций и трудностей.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слишком переживаю из-за пустяков.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Нередко я проигрываю из-за того, что недостаточно быстро принимаю решения.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трудности, обычно, очень тревожат меня.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не хватает уверенности в себе.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часто нервничаю.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волнуют возможные неудачи.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принимаю все слишком близко к сердцу.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7773" y="1025245"/>
            <a:ext cx="1130244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Тревожность (Т)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предрасположенность воспринимать достаточно широкий спектр ситуаций как угрожающие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приводящая к плохому настроению, мрачным предчувствиям, беспокойству.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773" y="2060286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13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535859" y="2304880"/>
          <a:ext cx="11012128" cy="3943180"/>
        </p:xfrm>
        <a:graphic>
          <a:graphicData uri="http://schemas.openxmlformats.org/drawingml/2006/table">
            <a:tbl>
              <a:tblPr firstRow="1" firstCol="1" bandRow="1"/>
              <a:tblGrid>
                <a:gridCol w="1777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4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Склонен воспринимать, практически, все ситуации, как угрожающие, и реагировать на эти ситуации состоянием сильной тревоги.</a:t>
                      </a:r>
                      <a:endParaRPr lang="ru-RU" sz="20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уверен в себе, склонен к предчувствиям.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Часто проявляет беспокойство, озабоченность, ранимость.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Напряжен в трудных жизненных ситуациях.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Застенчив, трудно вступает в контакт с другими людьми.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Чувствителен к одобрению окружающих.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(норма)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Уверен в себе</a:t>
                      </a:r>
                      <a:r>
                        <a:rPr lang="ru-RU" sz="14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Эмоциональный 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фон адекватен внешней ситуации</a:t>
                      </a:r>
                      <a:r>
                        <a:rPr lang="ru-RU" sz="14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Ситуативно 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проявляет волнение.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Адекватно реагирует на возникающие </a:t>
                      </a:r>
                      <a:r>
                        <a:rPr lang="ru-RU" sz="1400" spc="-15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стрессогены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Тревогу вызывают критические жизненные ситуации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Уверен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себе и в своих силах. Спокоен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Легко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вступает в контакт с другими людьми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склонен переживать по любому поводу.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5859" y="1046641"/>
            <a:ext cx="1101212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Тревожность (Т)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предрасположенность воспринимать достаточно широкий спектр ситуаций как угрожающие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приводящая к плохому настроению, мрачным предчувствиям, беспокойству.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35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9189" y="2843166"/>
            <a:ext cx="11231030" cy="35548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Нередко мне кажутся безвыходными положения, из которых можно найти выход.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Неприятности меня сильно расстраивают, я падаю духом.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больших неприятностях я склонен без достаточных оснований винить себя.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у меня что-то не получается, я срываю зло или досаду на окружающих.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сильно нервничаю, когда не получается достичь задуманного.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 злит, что кому-то везет в жизни больше, чем вам.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у меня не получается добиться того, что я хочу, я чувствую отчаяние.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Жизненные трудности выводят меня из равновесия и заставляют нервничать.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сильно огорчает то, что не осуществляются планы и не сбываются надежды.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кажется, что жизнь проходит мимо меня (проходит зря).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9189" y="1050153"/>
            <a:ext cx="1123103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Фрустрация (Ф)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психическое состояние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переживания неудачи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обусловленное невозможностью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 намерений и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удовлетворения потребностей, возникающее при наличии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реальных или мнимых непреодолимых препятствий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пути к некоей цели.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189" y="2340451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496526" y="2044377"/>
          <a:ext cx="11159613" cy="4686924"/>
        </p:xfrm>
        <a:graphic>
          <a:graphicData uri="http://schemas.openxmlformats.org/drawingml/2006/table">
            <a:tbl>
              <a:tblPr firstRow="1" firstCol="1" bandRow="1"/>
              <a:tblGrid>
                <a:gridCol w="1813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6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4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8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 marR="284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Проявляет низкую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фрустрационную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толерантность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u="sng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Фрустрационные</a:t>
                      </a:r>
                      <a:r>
                        <a:rPr lang="ru-RU" sz="1800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реакции наступают даже при малой интенсивности </a:t>
                      </a:r>
                      <a:r>
                        <a:rPr lang="ru-RU" sz="1800" u="sng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фрустрирующего</a:t>
                      </a: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фактора.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Интенсивность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эмоциональной реакции не соответствует силе воздействующего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фрустратора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Часто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находится в негативном эмоциональном состоянии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Имеются потребности и желания, которые не могут быть реализованы.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Ставит перед собой недостижимые цели. </a:t>
                      </a:r>
                      <a:r>
                        <a:rPr lang="ru-RU" sz="1800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Нереализованные намерения вызывают эмоциональное напряжение (стресс) и отрицательные переживания: разочарование, раздражение, тревога, отчаяние, озлобленность</a:t>
                      </a:r>
                      <a:r>
                        <a:rPr lang="ru-RU" sz="180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Склонен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жесткой экспрессии и недоброжелательному обращению с окружающими.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(норма)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фрустрации зависит от силы, интенсивности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фрустратора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от функционального состояния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Склонен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адекватной оценке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фрустрационной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ситуации. Видит выходы из нее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Фрустрационные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реакции соответствуют устойчивым формам эмоционального реагирования на жизненные трудности, сложившимся при становлении личности.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284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Отрицательные эмоции, вызванные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фрустратором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не имеют крайних проявлений.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4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Проявляет высокую устойчивость к воздействию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фрустрирующих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факторов (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фрустрационная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толерантность).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284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Ставит перед собой достижимые цели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Фрустрационные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реакции наступают только при воздействии сильного (интенсивного)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фрустратора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При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воздействии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фрустрирующих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обстоятельств сохраняет спокойствие. Терпелив.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284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ситуациях неудовлетворения потребностей ведет себя рационально: либо понижает свои притязания, либо смиряется с трудностями, либо перестает думать о том и о другом.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71" marR="45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6526" y="849644"/>
            <a:ext cx="11159613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Фрустрация (Ф)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психическое состояние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переживания неудачи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обусловленное невозможностью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 намерений и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удовлетворения потребностей, возникающее при наличии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реальных или мнимых непреодолимых препятствий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пути к некоей цели.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4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7039" y="2430965"/>
            <a:ext cx="11104185" cy="41088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есть друзья или близкие знакомые, пробовавшие наркотики.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есть друзья или близкие знакомые, употребляющие наркотики.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видел (а) как мои знакомые употребляли наркотики.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из моих знакомых рассказывали мне, что пробовали или употребляли наркотики.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слышал, что моим знакомым предлагали попробовать наркотическое вещество.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моих знакомых есть такие, которые считают, что употребление наркотиков помогает справляться с жизненными трудностями.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моем окружении есть люди, которые лечатся от наркомании.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своей жизни мне довелось разговаривать с людьми, употребляющими наркотики.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считаю, что среди наркоманов есть хорошие люди, с которыми интересно поговорить.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я узнаю, что среди знакомых кто-то, пробует или употребляет наркотики я буду относится к нему, как и раньше.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039" y="1989045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47038" y="900794"/>
            <a:ext cx="11104185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Наркопотребление в социальном окружении (НСО)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распространенность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наркопотребляющих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среди знакомых и близких, создающая опасность приобщения к наркотикам и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формирования референтной группы из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наркопотребляющих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98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547036" y="2173059"/>
          <a:ext cx="11104185" cy="3956081"/>
        </p:xfrm>
        <a:graphic>
          <a:graphicData uri="http://schemas.openxmlformats.org/drawingml/2006/table">
            <a:tbl>
              <a:tblPr firstRow="1" firstCol="1" bandRow="1"/>
              <a:tblGrid>
                <a:gridCol w="1708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4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4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 marR="284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Опасное количество носителей зависимости в социальном окружении.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284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 формирование референтной группы из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наркопотребителей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или формирование авторитетного мнения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u="sng" spc="-5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ru-RU" sz="1800" u="sng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примера </a:t>
                      </a:r>
                      <a:r>
                        <a:rPr lang="ru-RU" sz="1800" u="sng" spc="-5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наркопотребления</a:t>
                      </a:r>
                      <a:r>
                        <a:rPr lang="ru-RU" sz="1800" u="sng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подражания.</a:t>
                      </a:r>
                      <a:endParaRPr lang="ru-RU" sz="18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284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Некритичное отношение к </a:t>
                      </a:r>
                      <a:r>
                        <a:rPr lang="ru-RU" sz="1800" u="sng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наркопотребляющим</a:t>
                      </a:r>
                      <a:r>
                        <a:rPr lang="ru-RU" sz="1800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Высокая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вероятность социального одобрения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наркопотребления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формирования интереса и приобщения к наркотикам.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(норма)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4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Существенное количество носителей зависимости в социальном окружении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Возможно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референтной группы из наркозависимых или формирование авторитетного мнения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Возможно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примера </a:t>
                      </a:r>
                      <a:r>
                        <a:rPr lang="ru-RU" sz="1400" spc="-5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наркопотребления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подражания</a:t>
                      </a: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Некритичное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или безразличное отношение к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наркопотребляющим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Существенная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вероятность социального одобрения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наркопотребления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формирования интереса к наркотикам и приобщения к наркотикам.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4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Незначительное количество носителей зависимости в социальном окружении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Формирование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референтной группы из наркозависимых или формирование авторитетного мнения маловероятно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Критичное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или безразличное отношение к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наркопотребляющим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примера </a:t>
                      </a:r>
                      <a:r>
                        <a:rPr lang="ru-RU" sz="1400" spc="-5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наркопотребления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подражания маловероятно</a:t>
                      </a:r>
                      <a:r>
                        <a:rPr lang="ru-RU" sz="1400" spc="-5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Не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значительная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вероятность социального одобрения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наркопотребления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формирования интереса и приобщения к наркотикам.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47036" y="902927"/>
            <a:ext cx="11104185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Наркопотребление в социальном окружении (НСО)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распространенность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наркопотребляющих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среди знакомых и близких, создающая опасность приобщения к наркотикам и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формирования референтной группы из </a:t>
            </a:r>
            <a:r>
              <a:rPr kumimoji="0" lang="ru-RU" altLang="ru-RU" sz="2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наркопотребляющих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04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17" y="371365"/>
            <a:ext cx="11662243" cy="60822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81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V="1">
            <a:off x="407773" y="693894"/>
            <a:ext cx="11302446" cy="41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07773" y="2404428"/>
            <a:ext cx="291553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Исследуемые параметры</a:t>
            </a:r>
            <a:endParaRPr lang="ru-RU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773" y="909680"/>
            <a:ext cx="11302446" cy="11541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cap="al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Факторы ЗАЩИТЫ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обстоятельства, повышающие социально-психологическую устойчивость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воздействию факторов риска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43750" y="3038374"/>
            <a:ext cx="8065469" cy="18620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Принятие родителями </a:t>
            </a: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Принятие одноклассниками </a:t>
            </a: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активность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Самоконтроль поведения</a:t>
            </a:r>
            <a:endPara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Самоэффективность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(только для формы «В» и «С»)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6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V="1">
            <a:off x="407773" y="693894"/>
            <a:ext cx="11302446" cy="41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07773" y="1013167"/>
            <a:ext cx="1130244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Принятие родителями (ПР)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оценочное поведение родителей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формирующее ощущение нужности и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любимости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ребенка.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4334" y="2660780"/>
            <a:ext cx="9261987" cy="3477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уважают во мне личность.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 интересуются моей жизнью.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семье считают, что я добьюсь больших успехов в жизни.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 родителей есть свободное время, то они стараются провести его вместе со мной.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знаю, что своим родителям я нравлюсь таким, какой я есть.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считают, что во мне больше достоинств, чем недостатков.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чувствую, что родители меня любят.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Моим родителям нравятся мои увлечения.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семье уважают мое мнение и считаются с ним.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чувствую, что дома мне доверяют.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773" y="2109489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3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V="1">
            <a:off x="407773" y="693894"/>
            <a:ext cx="11302446" cy="41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338947" y="2036130"/>
          <a:ext cx="11302446" cy="3846857"/>
        </p:xfrm>
        <a:graphic>
          <a:graphicData uri="http://schemas.openxmlformats.org/drawingml/2006/table">
            <a:tbl>
              <a:tblPr firstRow="1" firstCol="1" bandRow="1"/>
              <a:tblGrid>
                <a:gridCol w="1744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7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Безусловное принятие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Имеет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искренние, доверительные, эмоционально близкие отношения с родителями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испытывает недостатка во внимании и общении. Ощущает себя любимым, нужным и необходимым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Родители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принимают таким, какой есть, уважают индивидуальность, одобряют интересы, поддерживает планы, проводит с ним достаточно времени и не жалеет об этом.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глазах родителей, практически не имеет нежелательных и отрицательных черт характера, которые бы раздражали их.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Негативные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поступки, отрицательно оцененные родителями, не влияют на его достоинства и не убавляют ценность его как личности для отца и матери.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(норма)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Условное принятие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Положительные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эмоции родителей заслуживаются, хорошее отношение является наградой, поощрением за правильное поведение.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Негативные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поступки лишают эмоциональной поддержки со стороны родителей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Может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временами раздражать родителей, что приводит к скрытому эмоциональному отвержению.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Имеет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ряд нежелательных для родителей качеств, за которые они нередко его ругают.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6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Открытое отвержение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Практически отвержен родителями.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Родители низко оценивают способности, не верят в будущее, испытывают отрицательные чувства (раздражение, злость, досаду).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Испытывает недостаток внимания и общения со стороны родителей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Родители проявляют безразличие, малое внимание к внутренней жизни.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07773" y="1013167"/>
            <a:ext cx="1130244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Принятие родителями (ПР)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оценочное поведение родителей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формирующее ощущение нужности и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любимости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ребенка.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52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 flipV="1">
            <a:off x="407773" y="693894"/>
            <a:ext cx="11302446" cy="41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602657" y="2611328"/>
            <a:ext cx="9684774" cy="3477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Мои одноклассники приветливы и доброжелательны со мной.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с одноклассниками хорошие отношения.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думаю, что мои одноклассники относятся ко мне хорошо.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классе я не чувствую себя лишним.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думаю, что мои одноклассники будут жалеть, если мне придется перейти в другую школу.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Мои одноклассники прислушиваются к моему мнению.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думаю, что моим одноклассникам интересно проводить со мной свободное время.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у меня редко возникают конфликты со сверстниками.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моем классе есть такой человек, которому я могу рассказать о своих проблемах.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Мои одноклассники  помогают мне, когда я нахожусь в сложной ситуации.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928" y="981219"/>
            <a:ext cx="1063850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 Принятие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одноклассниками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(ПО) –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оценочное поведение сверстников, формирующее у учащегося чувство принадлежности к группе и причастности.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5257" y="2079993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9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flipV="1">
            <a:off x="407773" y="693894"/>
            <a:ext cx="11302446" cy="41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670917" y="1722913"/>
          <a:ext cx="10638503" cy="4785498"/>
        </p:xfrm>
        <a:graphic>
          <a:graphicData uri="http://schemas.openxmlformats.org/drawingml/2006/table">
            <a:tbl>
              <a:tblPr firstRow="1" firstCol="1" bandRow="1"/>
              <a:tblGrid>
                <a:gridCol w="164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5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 уровень принятия.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Пользуется авторитетом среди большинства одноклассников.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Удовлетворен общением и взаимодействием с большей частью одноклассников, имеет общие с ними ценности, интересы и цели.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Ощущение одиночества, изолированности, непонимания коллективом не свойственны.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Социально-психологическая ситуация в классном коллективе воспринимается как комфортная.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Конфликты возникают редко, часты проявления взаимопонимания, взаимопомощи.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1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(норма)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уровень принятия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Пользуется авторитетом у отдельных учащихся или группы одноклассников.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Принимается частью сверстников, имеет ограниченный круг общения. Иногда может возникает чувство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покинутости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унылости.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классе мнения о нем могут быть диаметрально противоположными.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Иногда конфликтует с окружающими.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6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 уровень принятия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классе авторитетом не пользуется, признается отдельными ребятами, имеет низкий социальный статус.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Взаимоотношения практически со всеми одноклассниками напряженные, удовлетворенность от общения не испытывает, интерес у окружающих не вызывает.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Отторжение коллективом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проявляется или в частых конфликтах, или в безразличии.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Часто возникает чувство изолированности.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70917" y="887336"/>
            <a:ext cx="10638503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 Принятие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одноклассниками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(ПО) –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оценочное поведение сверстников, формирующее у учащегося чувство принадлежности к группе и причастности.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 flipV="1">
            <a:off x="407773" y="693894"/>
            <a:ext cx="11302446" cy="41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806544" y="2449325"/>
            <a:ext cx="8504903" cy="37856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стараюсь быть в курсе всего происходящего вокруг меня.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мало свободного времени.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нравится участвовать в конкурсах и соревнованиях.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меня зависит будет моя жизнь интересной или нет.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Моя жизнь наполнена интересными событиями и яркими впечатлениями.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интересно знакомиться с новыми людьми.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постоянно пытаюсь улучшить или изменить что-нибудь в своей жизни.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довольно хорошо справляюсь с большей частью ежедневных обязанностей.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люблю заниматься спортом.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хочется быть впереди других в любом деле.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48929" y="980921"/>
            <a:ext cx="1076029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Социальная активность (СА)</a:t>
            </a:r>
            <a:r>
              <a:rPr kumimoji="0" lang="ru-RU" alt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активная жизненная позиция, выражающаяся в стремлении влиять на свою жизнь и окружающие условия.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257" y="2079993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17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 flipV="1">
            <a:off x="407773" y="693894"/>
            <a:ext cx="11302446" cy="41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648929" y="1858297"/>
          <a:ext cx="10760290" cy="4256665"/>
        </p:xfrm>
        <a:graphic>
          <a:graphicData uri="http://schemas.openxmlformats.org/drawingml/2006/table">
            <a:tbl>
              <a:tblPr firstRow="1" firstCol="1" bandRow="1"/>
              <a:tblGrid>
                <a:gridCol w="1820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0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Занимает социально активную жизненную позицию, инициативен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Широкий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круг интересов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Стремиться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участвовать в окружающих событиях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Испытывает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потребность в социальных контактах, стремление к освоению социальных форм деятельности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Выражены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мотивы самоопределения и самосовершенствования.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Стремится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преодолевать препятствия.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Проявляет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творчество и инициативу в деятельности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Самокритичен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требователен к себе и другим.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(норма)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5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Преобладают мотивы долга и ответственности.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Ограниченный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круг интересов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Самостоятельность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деятельности невысока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Исполнительны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однако не инициативен.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Осознают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собственное участие в общественно-значимой деятельности как способ включения в жизнь учебного заведения.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Занимает социально пассивную жизненную позицию.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Узкий круг интересов.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испытывает большую потребность в социальных контактах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Проявляет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сдержанность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процессе социальных взаимодействий, необщительность, предпочтение уединения компаниям.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Безынициативен, равнодушен к делам коллектива или группы.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Безразличен к окружающей действительности.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48929" y="980921"/>
            <a:ext cx="1076029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Социальная активность (СА)</a:t>
            </a:r>
            <a:r>
              <a:rPr kumimoji="0" lang="ru-RU" alt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активная жизненная позиция, выражающаяся в стремлении влиять на свою жизнь и окружающие условия.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V="1">
            <a:off x="407773" y="693894"/>
            <a:ext cx="11302446" cy="41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98090" y="2700296"/>
            <a:ext cx="10711129" cy="3416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легко долго сосредотачиваться на работе, которая мне не интересна.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я сохраняю спокойствие в ожидании опаздывающего к назначенному времени друга или подруги.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стараюсь продумать способ достижения цели, прежде чем начинать действовать.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всегда придерживаюсь своих планов, даже если приходится выбирать между ними и компанией друзей.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неудачи я всегда стараюсь понять, что мною сделано неправильно.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могу довести начатое дело до конца, если даже возникает желание его бросить.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легко заставить себя переделать что-либо, когда меня не устраивает качество сделанного.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необходимости, я могу заниматься своим делом даже в неудобной, неподходящей обстановке.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всегда стараюсь выслушать собеседника не перебивая, даже если не терпится ему возразить.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чем начать какое-либо дело, я стараюсь собрать о нем как можно более полную информацию.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98090" y="978328"/>
            <a:ext cx="1078598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Самоконтроль поведения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(СП)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сознательная активность по управлению своими поступками, в соответствии с убеждениями и принципами.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090" y="2118884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1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407773" y="693894"/>
            <a:ext cx="11302446" cy="41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698090" y="1966453"/>
          <a:ext cx="10785987" cy="3999461"/>
        </p:xfrm>
        <a:graphic>
          <a:graphicData uri="http://schemas.openxmlformats.org/drawingml/2006/table">
            <a:tbl>
              <a:tblPr firstRow="1" firstCol="1" bandRow="1"/>
              <a:tblGrid>
                <a:gridCol w="1686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9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Настойчив. Терпелив. Рассудителен.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 контролирует свое поведение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Деятельный, работоспособный, активно стремится к выполнению намеченного.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Преграды на пути к цели мотивируют.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Уважительно относится к социальным нормам, стремится полностью подчинить им свое поведение.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(норма)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Поведение варьирует в зависимости от ситуации.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Свойственны устойчивость намерений, реалистичность взглядов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Чувствителен к эмоциональным и поведенческим проявлениям окружающих.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контроля и управления своим поведением.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Повышенная лабильность и неуверенность.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Непоследовательность или разбросанность поведения.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Сниженный фон активности и работоспособности, который компенсируется повышенной чувствительностью, гибкостью, изобретательностью.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Склонен к свободной трактовке социальных норм.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98090" y="978328"/>
            <a:ext cx="1078598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Самоконтроль поведения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(СП)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сознательная активность по управлению своими поступками, в соответствии с убеждениями и принципами.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6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7773" y="73969"/>
            <a:ext cx="68137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1.</a:t>
            </a:r>
            <a:r>
              <a:rPr lang="ru-RU" sz="1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Системная интерпретация индивидуальных психологических профилей респондентов Единой методики социально-психологического тестирования (ЕМ СПТ)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20415" y="54034"/>
            <a:ext cx="4389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3.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Факторы защиты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Журавлев Дмитрий Викторович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11.09.2019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07773" y="693894"/>
            <a:ext cx="11302446" cy="41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798738" y="2885793"/>
            <a:ext cx="10520517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я как следует постараюсь, то я всегда найду решение даже сложным проблемам.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мне что-либо мешает, то я все же нахожу пути достижения своей цели.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довольно просто удается достичь своих целей.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неожиданных ситуациях я всегда знаю, как я должен (должна) себя вести.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непредвиденно возникающих трудностях я верю, что смогу с ними справиться.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я приложу достаточно усилий, то смогу справиться с большинством проблем.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готов(а) к любым трудностям, поскольку полагаюсь на собственные способности.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передо мной встает какая-либо проблема, то я обычно нахожу несколько вариантов ее решения.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могу что-либо придумать даже в безвыходных на первый взгляд ситуациях.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обычно способен(на) держать ситуацию под контролем.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798739" y="939889"/>
            <a:ext cx="10520516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Самоэффективность (С)</a:t>
            </a:r>
            <a:r>
              <a:rPr kumimoji="0" lang="ru-RU" alt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уверенность в своих силах достигать поставленные цели, даже если это потребует больших физических и эмоциональных затрат. Термин введен А.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Бандурой и представляет собой один из центральных компонентов его социально-когнитивной теории.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8738" y="2189840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7773" y="1921490"/>
            <a:ext cx="291553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Исследуемые параметры</a:t>
            </a:r>
            <a:endParaRPr lang="ru-RU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773" y="909680"/>
            <a:ext cx="11302446" cy="800219"/>
          </a:xfrm>
          <a:prstGeom prst="rect">
            <a:avLst/>
          </a:prstGeom>
          <a:solidFill>
            <a:srgbClr val="FF717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cap="al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Факторы риска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социально-психологические условия (СПУ), повышающие угрозу вовлечения в зависимое поведение.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23304" y="2750346"/>
            <a:ext cx="8065469" cy="13665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Потребность в одобрении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Подверженность влиянию группы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Принятие асоциальных установок социума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Наркопотребление в социальном окружении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(только для формы «В» и «С»)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23304" y="4854861"/>
            <a:ext cx="4193724" cy="13665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Склонность к риску (опасности)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Импульсивность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5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Тревожность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 startAt="5"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Фрустрация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(только для формы «В» и «С»)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77728" y="4485529"/>
            <a:ext cx="716771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Качества, влияющие на индивидуальные особенности поведения: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77728" y="2381014"/>
            <a:ext cx="843607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Качества и условия, регулирующие взаимоотношения личности и социума: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9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7773" y="73969"/>
            <a:ext cx="68137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1.</a:t>
            </a:r>
            <a:r>
              <a:rPr lang="ru-RU" sz="1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Системная интерпретация индивидуальных психологических профилей респондентов Единой методики социально-психологического тестирования (ЕМ СПТ)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20415" y="54034"/>
            <a:ext cx="4389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3.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Факторы защиты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Журавлев Дмитрий Викторович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11.09.2019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07773" y="693894"/>
            <a:ext cx="11302446" cy="41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798738" y="2105018"/>
          <a:ext cx="10520516" cy="4516519"/>
        </p:xfrm>
        <a:graphic>
          <a:graphicData uri="http://schemas.openxmlformats.org/drawingml/2006/table">
            <a:tbl>
              <a:tblPr firstRow="1" firstCol="1" bandRow="1"/>
              <a:tblGrid>
                <a:gridCol w="1622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8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44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Уверен в своих способностях и верит в успех собственных действий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достигает поставленные цели, имеет высокую самооценку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Преобладают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оптимистичные сценарии развития событий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Берется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сложные задачи и эффективно их достигает.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284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Доводит начатое дело до конца.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относительно легко отказаться от вредных привычек, вести здоровый образ жизни и справляться со стрессом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(норма)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84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Ожидание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самоэффективности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проявляется ситуативно. Увеличивается при успешном достижении цели и уменьшается в ситуации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неудачи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Свойственна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адекватная самооценка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Не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всегда берется за выполнение сложных задач и, не верит, что у него получится их решить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При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несовпадении ожидания высокой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самоэффективности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 ее реальными пониженными проявлениями склонны не доводить начатое дело до конца.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1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R="284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верит в свои силы 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достигать поставленные цели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испытывает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чувство беспомощности, присуща низкая самооценка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Упорство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достижении целей не свойственно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Избегает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ситуаций, с которыми, как он считает, он не сумеет справиться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Пассивен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достижении поставленных целей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Берется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основном только за выполнение простых задач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Преобладают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пессимистичные сценарии развития событий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Часто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доводит начатое дело до конца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Тяжело </a:t>
                      </a: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справляется со стрессами и перестраивает свой образ жизни</a:t>
                      </a:r>
                      <a:r>
                        <a:rPr lang="ru-RU" sz="1800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R="284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98739" y="939889"/>
            <a:ext cx="10520516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Самоэффективность (С)</a:t>
            </a:r>
            <a:r>
              <a:rPr kumimoji="0" lang="ru-RU" alt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уверенность в своих силах достигать поставленные цели, даже если это потребует больших физических и эмоциональных затрат. Термин введен А.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Бандурой и представляет собой один из центральных компонентов его социально-когнитивной теории.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0182" y="2459420"/>
            <a:ext cx="7091108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задавать вопросы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39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7773" y="499049"/>
            <a:ext cx="11302446" cy="8002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Потребность в одобрении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(По)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желание получать позитивный отклик в ответ на свое поведение, создавать о себе преувеличенно хорошее мнение с целью быть принятым (понравиться).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773" y="1625743"/>
            <a:ext cx="5265440" cy="4524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Мое слово всегда совпадает с делом.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Везде и всегда я прихожу вовремя.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всегда сдерживаю свои обещания.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всегда говорю только о том, в чем хорошо разбираюсь.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 всем моим знакомым я отношусь с симпатией.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всегда говорю только правду.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всегда соблюдаю правила при переходе улицы.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Начав дело, я всегда завершаю его.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не бывает запрещенных желаний и мыслей.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всегда соглашаюсь, когда мне указывают на мои ошибки.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38564" y="1625743"/>
            <a:ext cx="5166552" cy="4524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всегда делаю и говорю одно и то же.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никогда и никуда не опаздываю.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что я обещаю я всегда выполняю, даже если меня никто не проверяет.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всегда общаюсь только на темы, в которых хорошо разбираюсь.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нравятся все мои знакомые.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никогда не обманываю.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когда я сильно тороплюсь, я соблюдаю правила дорожного движения.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всегда довожу начатое дело до конца.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не бывает мыслей, которые нужно скрывать от других.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всегда охотно признаю свои шибки.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50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396781"/>
              </p:ext>
            </p:extLst>
          </p:nvPr>
        </p:nvGraphicFramePr>
        <p:xfrm>
          <a:off x="411185" y="1523056"/>
          <a:ext cx="11272950" cy="4566147"/>
        </p:xfrm>
        <a:graphic>
          <a:graphicData uri="http://schemas.openxmlformats.org/drawingml/2006/table">
            <a:tbl>
              <a:tblPr firstRow="1" firstCol="1" bandRow="1"/>
              <a:tblGrid>
                <a:gridCol w="1719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3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0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Стремится быть принятым, пусть даже и вопреки своим интересам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Зависим </a:t>
                      </a: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благоприятных оценок со стороны других людей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Испытывает </a:t>
                      </a: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потребность в положительной оценке своих слов или поступков</a:t>
                      </a:r>
                      <a:r>
                        <a:rPr lang="ru-RU" sz="18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Проявляет </a:t>
                      </a: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повышенную чувствительность к критике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Стремится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соответствовать ожиданиям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Тяжело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переносит ситуацию проигрыша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При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высоком уровне выраженности признака, может говорить о неискренности с психологом или неискренности с самим собой, когда испытуемый пытается быть кем-то выдуманным. Встречается также при протестных реакциях против психологического тестирования либо против межличностного взаимодействия как такового.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(норма)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Хочет выглядеть в глазах окружающих адекватно (т.е. казаться таким, каким является на самом деле).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Самостоятелен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суждениях о себе.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Обращает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внимание на мнение о себе других людей, если оно расходится с собственными представлениями.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Стремится к независимости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желает быть таким «как все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». Уверен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себе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Стремиться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независимости от окружающих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свойственна категоричность суждений в свой адрес.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старается выглядеть в глазах окружающих лучше, чем есть на самом деле и тем самым может ставить себя вне социальных связей и социального одобрения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Низкие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значения признака могут свидетельствовать о непринятии традиционных социальных норм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11185" y="473792"/>
            <a:ext cx="11302446" cy="8002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Потребность в одобрении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(По)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желание получать позитивный отклик в ответ на свое поведение, создавать о себе преувеличенно хорошее мнение с целью быть принятым (понравиться).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9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773" y="2006178"/>
            <a:ext cx="11302446" cy="41088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я хочу что-нибудь сделать, но окружающие считают, что этого делать не стоит, то я готов отказаться от своих намерений.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трудно сказать "нет", когда меня о чем-либо просят.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меня мнение друзей или знакомых важнее, чем мое собственное.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трудно принимать самостоятельные решения без помощи друзей или знакомых.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Интересы, желания друзей или знакомых я часто ставлю выше своих собственных.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важно что обо мне думают друзья или знакомые.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есть знакомый, просьбы и желания которого я выполню не задумываясь.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моими друзьями или знакомыми принимается какое-либо решение, я стараюсь быть на стороне большинства, независимо от того правильное оно или нет.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Мое поведение часто зависит от авторитетного мнения  моих знакомых.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готов нарушить запрет, если его нарушат и мои товарищи.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773" y="1636846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773" y="928434"/>
            <a:ext cx="1130244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Подверженность влиянию группы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(ПВГ)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повышенная восприимчивость воздействию группы или ее членов, приводящая к </a:t>
            </a:r>
            <a:r>
              <a:rPr lang="ru-RU" sz="2000" u="sng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подчинению группе</a:t>
            </a:r>
            <a:r>
              <a:rPr lang="ru-RU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готовности изменить свое поведение и установки.</a:t>
            </a:r>
            <a:endParaRPr lang="ru-RU" sz="20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2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38947" y="2038667"/>
          <a:ext cx="11302446" cy="4306148"/>
        </p:xfrm>
        <a:graphic>
          <a:graphicData uri="http://schemas.openxmlformats.org/drawingml/2006/table">
            <a:tbl>
              <a:tblPr firstRow="1" firstCol="1" bandRow="1"/>
              <a:tblGrid>
                <a:gridCol w="1840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2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3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Зависим от мнения и требований группы, </a:t>
                      </a:r>
                      <a:r>
                        <a:rPr lang="ru-RU" sz="2000" b="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ведомый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b="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Нуждается в поддержке со стороны группы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самостоятелен в принятии решений, </a:t>
                      </a:r>
                      <a:r>
                        <a:rPr lang="ru-RU" sz="2000" b="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ориентирован на социальное одобрение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Пассивно соглашается с мнением подавляющего большинства людей, составляющих социальную группу, в которой находится сам. Уступчив.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Уклоняется от персональной ответственности за свои поступки.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(норма)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всегда нуждается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согласии и поддержке группы.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Следует за общественным мнением, критически его оценивая.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Подчиняется групповому мнению (давлению), даже если внутренне с ним не согласен.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8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Независим, склонен принимать собственные решения и действовать самостоятельно.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считается с общественным мнением, склонен давать ему негативную оценку и действовать вопреки влиянию группы.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Стремится иметь собственное мнение, активно сопротивляется групповому влиянию.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нуждается в согласии и поддержке окружающих.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38947" y="973817"/>
            <a:ext cx="1130244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Подверженность влиянию группы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(ПВГ)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повышенная восприимчивость воздействию группы или ее членов, приводящая к </a:t>
            </a:r>
            <a:r>
              <a:rPr lang="ru-RU" sz="2000" u="sng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подчинению группе</a:t>
            </a:r>
            <a:r>
              <a:rPr lang="ru-RU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готовности изменить свое поведение и установки.</a:t>
            </a:r>
            <a:endParaRPr lang="ru-RU" sz="2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6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771" y="899206"/>
            <a:ext cx="11232290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Принятие асоциальных установок социума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(ПАУ)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согласие,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убежденность в приемлемости для себя отрицательных примеров поведения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распространенных в маргинальной части общества. В частности, оправдание своих социально неодобряемых поступков идеализированными и героизированными примерами поведения, достойного порицания.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770" y="2728477"/>
            <a:ext cx="11232291" cy="3831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Люди, которые говорят, что что-то вредно для здоровья, часто просто перестраховываются.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здоровый образ жизни не так полезен, как кажется.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Пытаясь полностью следовать правилам, люди часто упускают новые возможности.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 часто запрещают детям что-то не потому, что это действительно опасно, а потому, что это неудобно им.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Самые лучшие вещи происходят, когда человек позволяет себе быть совершенно свободным от правил.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людей склонны солгать в своих интересах.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людей добиваются успеха в жизни не совсем честным путём.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людей честны главным образом потому, что боятся попасться.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Вполне допустимо обойти закон, если ты его прямо не нарушаешь.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считаю, почти каждый солжет, чтобы избежать неприятностей.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786" y="2222645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49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407768" y="2592139"/>
          <a:ext cx="11232291" cy="3955550"/>
        </p:xfrm>
        <a:graphic>
          <a:graphicData uri="http://schemas.openxmlformats.org/drawingml/2006/table">
            <a:tbl>
              <a:tblPr firstRow="1" firstCol="1" bandRow="1"/>
              <a:tblGrid>
                <a:gridCol w="182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8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4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Повышенный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Проявляет интерес к социально неодобряемым действиям и мнениям</a:t>
                      </a: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Пытается рационально объяснить свои проступки, ссылаясь на аналогичные образцы поведения («все так делают»).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Понимает, что одним можно нарушать нормы, а другим нельзя. Идентифицирует себя с теми, кому можно.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Испытывает азарт избегания наказания или порицания.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Проявляет пониженную критичность к себе, своему поведению.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(норма)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склонен принимать социально неодобряемые установки.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Понимает, что одним можно нарушать нормы, а другим нельзя. Идентифицирует себя с теми, кому нельзя.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Сомневается в правильности норм поведения, усвоенных ранее. Склонен к состоянию оппозиции.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Пониженный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проявляет интерес к социально неодобряемым поступкам</a:t>
                      </a:r>
                      <a:r>
                        <a:rPr lang="ru-RU" sz="14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Не </a:t>
                      </a:r>
                      <a:r>
                        <a:rPr lang="ru-RU" sz="1400" dirty="0">
                          <a:solidFill>
                            <a:srgbClr val="373737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противопоставляет себя старшему поколению.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Считает, что социальные нормы нельзя нарушать никому</a:t>
                      </a:r>
                      <a:r>
                        <a:rPr lang="ru-RU" sz="14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Некритичен </a:t>
                      </a:r>
                      <a:r>
                        <a:rPr lang="ru-RU" sz="14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усвоенным ранее социальным нормам, представлениям о хорошем и плохом</a:t>
                      </a:r>
                      <a:r>
                        <a:rPr lang="ru-RU" sz="1400" spc="-15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Проявляет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повышенную критичность к себе, своему поведению.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07769" y="983395"/>
            <a:ext cx="11232291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Принятие асоциальных установок социума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(ПАУ)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согласие, </a:t>
            </a:r>
            <a:r>
              <a:rPr kumimoji="0" lang="ru-RU" alt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убежденность в приемлемости для себя отрицательных примеров поведения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распространенных в маргинальной части общества. В частности, оправдание своих социально неодобряемых поступков идеализированными и героизированными примерами поведения, достойного порицания.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47" y="6453660"/>
            <a:ext cx="2979125" cy="28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7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4590</Words>
  <Application>Microsoft Office PowerPoint</Application>
  <PresentationFormat>Широкоэкранный</PresentationFormat>
  <Paragraphs>410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8</cp:revision>
  <dcterms:created xsi:type="dcterms:W3CDTF">2020-10-05T18:24:17Z</dcterms:created>
  <dcterms:modified xsi:type="dcterms:W3CDTF">2020-10-18T06:10:47Z</dcterms:modified>
</cp:coreProperties>
</file>