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9.jpeg" ContentType="image/jpeg"/>
  <Override PartName="/ppt/media/image78.jpeg" ContentType="image/jpeg"/>
  <Override PartName="/ppt/media/image77.jpeg" ContentType="image/jpeg"/>
  <Override PartName="/ppt/media/image76.jpeg" ContentType="image/jpeg"/>
  <Override PartName="/ppt/media/image75.jpeg" ContentType="image/jpeg"/>
  <Override PartName="/ppt/media/image74.jpeg" ContentType="image/jpeg"/>
  <Override PartName="/ppt/media/image73.jpeg" ContentType="image/jpeg"/>
  <Override PartName="/ppt/media/image69.jpeg" ContentType="image/jpeg"/>
  <Override PartName="/ppt/media/image68.jpeg" ContentType="image/jpeg"/>
  <Override PartName="/ppt/media/image67.jpeg" ContentType="image/jpeg"/>
  <Override PartName="/ppt/media/image65.jpeg" ContentType="image/jpeg"/>
  <Override PartName="/ppt/media/image72.png" ContentType="image/png"/>
  <Override PartName="/ppt/media/image64.jpeg" ContentType="image/jpeg"/>
  <Override PartName="/ppt/media/image63.jpeg" ContentType="image/jpeg"/>
  <Override PartName="/ppt/media/image59.jpeg" ContentType="image/jpeg"/>
  <Override PartName="/ppt/media/image71.jpeg" ContentType="image/jpeg"/>
  <Override PartName="/ppt/media/image58.jpeg" ContentType="image/jpeg"/>
  <Override PartName="/ppt/media/image70.jpeg" ContentType="image/jpeg"/>
  <Override PartName="/ppt/media/image57.jpeg" ContentType="image/jpeg"/>
  <Override PartName="/ppt/media/image56.jpeg" ContentType="image/jpeg"/>
  <Override PartName="/ppt/media/image54.jpeg" ContentType="image/jpeg"/>
  <Override PartName="/ppt/media/image50.jpeg" ContentType="image/jpeg"/>
  <Override PartName="/ppt/media/image61.jpeg" ContentType="image/jpeg"/>
  <Override PartName="/ppt/media/image48.jpeg" ContentType="image/jpeg"/>
  <Override PartName="/ppt/media/image60.jpeg" ContentType="image/jpeg"/>
  <Override PartName="/ppt/media/image47.jpeg" ContentType="image/jpeg"/>
  <Override PartName="/ppt/media/image21.jpeg" ContentType="image/jpeg"/>
  <Override PartName="/ppt/media/image16.jpeg" ContentType="image/jpeg"/>
  <Override PartName="/ppt/media/image46.jpeg" ContentType="image/jpeg"/>
  <Override PartName="/ppt/media/image15.jpeg" ContentType="image/jpeg"/>
  <Override PartName="/ppt/media/image20.jpeg" ContentType="image/jpeg"/>
  <Override PartName="/ppt/media/image45.jpeg" ContentType="image/jpeg"/>
  <Override PartName="/ppt/media/image14.jpeg" ContentType="image/jpeg"/>
  <Override PartName="/ppt/media/image23.jpeg" ContentType="image/jpeg"/>
  <Override PartName="/ppt/media/image6.png" ContentType="image/png"/>
  <Override PartName="/ppt/media/image44.jpeg" ContentType="image/jpeg"/>
  <Override PartName="/ppt/media/image13.jpeg" ContentType="image/jpeg"/>
  <Override PartName="/ppt/media/image43.jpeg" ContentType="image/jpeg"/>
  <Override PartName="/ppt/media/image12.jpeg" ContentType="image/jpeg"/>
  <Override PartName="/ppt/media/image37.jpeg" ContentType="image/jpeg"/>
  <Override PartName="/ppt/media/image24.jpeg" ContentType="image/jpeg"/>
  <Override PartName="/ppt/media/image1.png" ContentType="image/png"/>
  <Override PartName="/ppt/media/image66.jpeg" ContentType="image/jpeg"/>
  <Override PartName="/ppt/media/image17.png" ContentType="image/png"/>
  <Override PartName="/ppt/media/image8.jpeg" ContentType="image/jpeg"/>
  <Override PartName="/ppt/media/image11.jpeg" ContentType="image/jpeg"/>
  <Override PartName="/ppt/media/image36.jpeg" ContentType="image/jpeg"/>
  <Override PartName="/ppt/media/image28.jpeg" ContentType="image/jpeg"/>
  <Override PartName="/ppt/media/image41.jpeg" ContentType="image/jpeg"/>
  <Override PartName="/ppt/media/image4.png" ContentType="image/png"/>
  <Override PartName="/ppt/media/image22.jpeg" ContentType="image/jpeg"/>
  <Override PartName="/ppt/media/image55.jpeg" ContentType="image/jpeg"/>
  <Override PartName="/ppt/media/image5.png" ContentType="image/png"/>
  <Override PartName="/ppt/media/image9.jpeg" ContentType="image/jpeg"/>
  <Override PartName="/ppt/media/image42.jpeg" ContentType="image/jpeg"/>
  <Override PartName="/ppt/media/image29.jpeg" ContentType="image/jpeg"/>
  <Override PartName="/ppt/media/image53.jpeg" ContentType="image/jpeg"/>
  <Override PartName="/ppt/media/image35.png" ContentType="image/png"/>
  <Override PartName="/ppt/media/image62.jpeg" ContentType="image/jpeg"/>
  <Override PartName="/ppt/media/image49.jpeg" ContentType="image/jpeg"/>
  <Override PartName="/ppt/media/image2.png" ContentType="image/png"/>
  <Override PartName="/ppt/media/image3.png" ContentType="image/png"/>
  <Override PartName="/ppt/media/image30.jpeg" ContentType="image/jpeg"/>
  <Override PartName="/ppt/media/image7.jpeg" ContentType="image/jpeg"/>
  <Override PartName="/ppt/media/image10.jpeg" ContentType="image/jpeg"/>
  <Override PartName="/ppt/media/image27.jpeg" ContentType="image/jpeg"/>
  <Override PartName="/ppt/media/image40.jpeg" ContentType="image/jpeg"/>
  <Override PartName="/ppt/media/image25.jpeg" ContentType="image/jpeg"/>
  <Override PartName="/ppt/media/image26.jpeg" ContentType="image/jpeg"/>
  <Override PartName="/ppt/media/image18.jpeg" ContentType="image/jpeg"/>
  <Override PartName="/ppt/media/image31.jpeg" ContentType="image/jpeg"/>
  <Override PartName="/ppt/media/image19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51.jpeg" ContentType="image/jpeg"/>
  <Override PartName="/ppt/media/image38.jpeg" ContentType="image/jpeg"/>
  <Override PartName="/ppt/media/image52.jpeg" ContentType="image/jpeg"/>
  <Override PartName="/ppt/media/image39.jpeg" ContentType="image/jpe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91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7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4.xml.rels" ContentType="application/vnd.openxmlformats-package.relationships+xml"/>
  <Override PartName="/ppt/slides/_rels/slide81.xml.rels" ContentType="application/vnd.openxmlformats-package.relationships+xml"/>
  <Override PartName="/ppt/slides/_rels/slide80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70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9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82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79.xml.rels" ContentType="application/vnd.openxmlformats-package.relationships+xml"/>
  <Override PartName="/ppt/slides/_rels/slide47.xml.rels" ContentType="application/vnd.openxmlformats-package.relationships+xml"/>
  <Override PartName="/ppt/slides/_rels/slide54.xml.rels" ContentType="application/vnd.openxmlformats-package.relationships+xml"/>
  <Override PartName="/ppt/slides/_rels/slide22.xml.rels" ContentType="application/vnd.openxmlformats-package.relationships+xml"/>
  <Override PartName="/ppt/slides/_rels/slide53.xml.rels" ContentType="application/vnd.openxmlformats-package.relationships+xml"/>
  <Override PartName="/ppt/slides/_rels/slide21.xml.rels" ContentType="application/vnd.openxmlformats-package.relationships+xml"/>
  <Override PartName="/ppt/slides/_rels/slide52.xml.rels" ContentType="application/vnd.openxmlformats-package.relationships+xml"/>
  <Override PartName="/ppt/slides/_rels/slide20.xml.rels" ContentType="application/vnd.openxmlformats-package.relationships+xml"/>
  <Override PartName="/ppt/slides/_rels/slide9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55.xml.rels" ContentType="application/vnd.openxmlformats-package.relationships+xml"/>
  <Override PartName="/ppt/slides/_rels/slide23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57.xml.rels" ContentType="application/vnd.openxmlformats-package.relationships+xml"/>
  <Override PartName="/ppt/slides/_rels/slide25.xml.rels" ContentType="application/vnd.openxmlformats-package.relationships+xml"/>
  <Override PartName="/ppt/slides/_rels/slide28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29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65.xml.rels" ContentType="application/vnd.openxmlformats-package.relationships+xml"/>
  <Override PartName="/ppt/slides/_rels/slide33.xml.rels" ContentType="application/vnd.openxmlformats-package.relationships+xml"/>
  <Override PartName="/ppt/slides/_rels/slide66.xml.rels" ContentType="application/vnd.openxmlformats-package.relationships+xml"/>
  <Override PartName="/ppt/slides/_rels/slide34.xml.rels" ContentType="application/vnd.openxmlformats-package.relationships+xml"/>
  <Override PartName="/ppt/slides/_rels/slide67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36.xml.rels" ContentType="application/vnd.openxmlformats-package.relationships+xml"/>
  <Override PartName="/ppt/slides/_rels/slide69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6.xml.rels" ContentType="application/vnd.openxmlformats-package.relationships+xml"/>
  <Override PartName="/ppt/slides/_rels/slide38.xml.rels" ContentType="application/vnd.openxmlformats-package.relationships+xml"/>
  <Override PartName="/ppt/slides/_rels/slide7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10.xml.rels" ContentType="application/vnd.openxmlformats-package.relationships+xml"/>
  <Override PartName="/ppt/slides/_rels/slide42.xml.rels" ContentType="application/vnd.openxmlformats-package.relationships+xml"/>
  <Override PartName="/ppt/slides/_rels/slide11.xml.rels" ContentType="application/vnd.openxmlformats-package.relationships+xml"/>
  <Override PartName="/ppt/slides/_rels/slide43.xml.rels" ContentType="application/vnd.openxmlformats-package.relationships+xml"/>
  <Override PartName="/ppt/slides/_rels/slide12.xml.rels" ContentType="application/vnd.openxmlformats-package.relationships+xml"/>
  <Override PartName="/ppt/slides/_rels/slide44.xml.rels" ContentType="application/vnd.openxmlformats-package.relationships+xml"/>
  <Override PartName="/ppt/slides/_rels/slide77.xml.rels" ContentType="application/vnd.openxmlformats-package.relationships+xml"/>
  <Override PartName="/ppt/slides/_rels/slide13.xml.rels" ContentType="application/vnd.openxmlformats-package.relationships+xml"/>
  <Override PartName="/ppt/slides/_rels/slide45.xml.rels" ContentType="application/vnd.openxmlformats-package.relationships+xml"/>
  <Override PartName="/ppt/slides/_rels/slide78.xml.rels" ContentType="application/vnd.openxmlformats-package.relationships+xml"/>
  <Override PartName="/ppt/slides/_rels/slide46.xml.rels" ContentType="application/vnd.openxmlformats-package.relationships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92.xml" ContentType="application/vnd.openxmlformats-officedocument.presentationml.slide+xml"/>
  <Override PartName="/ppt/slides/slide17.xml" ContentType="application/vnd.openxmlformats-officedocument.presentationml.slide+xml"/>
  <Override PartName="/ppt/slides/slide91.xml" ContentType="application/vnd.openxmlformats-officedocument.presentationml.slide+xml"/>
  <Override PartName="/ppt/slides/slide16.xml" ContentType="application/vnd.openxmlformats-officedocument.presentationml.slide+xml"/>
  <Override PartName="/ppt/slides/slide9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7BE7C53-9D23-42E0-9DFB-F318382127C4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12.1.17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8A2C397-C18D-41F9-8A11-A17886C67F18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4354C67-6169-4DB4-ABD1-C552A84C373F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12.1.17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7A818D4-B5A1-408F-BF6D-AF71A0D01972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0F7A4D8-0EB0-4A2D-A5C9-DBBEDE1586FD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12.1.17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E6654FD-4AF9-465F-A2E5-0B63245C2EE6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www.knlife.ru/wp-content/uploads/2009/11/1.jpg" TargetMode="Externa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://onlineslovari.com/literaturnaya_entsiklopediya/page/azbuka.205/" TargetMode="Externa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2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2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2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2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2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2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2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2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2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2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2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2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2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2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6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6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hyperlink" Target="https://ru.wikipedia.org/wiki/%D0%91%D0%BE%D0%B3%D0%BE%D1%81%D0%BB%D0%BE%D0%B2" TargetMode="External"/><Relationship Id="rId2" Type="http://schemas.openxmlformats.org/officeDocument/2006/relationships/image" Target="../media/image68.jpeg"/><Relationship Id="rId3" Type="http://schemas.openxmlformats.org/officeDocument/2006/relationships/slideLayout" Target="../slideLayouts/slideLayout16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25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png"/><Relationship Id="rId4" Type="http://schemas.openxmlformats.org/officeDocument/2006/relationships/slideLayout" Target="../slideLayouts/slideLayout16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jpeg"/><Relationship Id="rId3" Type="http://schemas.openxmlformats.org/officeDocument/2006/relationships/slideLayout" Target="../slideLayouts/slideLayout2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image" Target="../media/image76.jpe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slideLayout" Target="../slideLayouts/slideLayout16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25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692280"/>
            <a:ext cx="7772040" cy="18727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День православной книги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371600" y="4714920"/>
            <a:ext cx="6400440" cy="15714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r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3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Л.В. Любезнова,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3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МБОУ ДО «УМОЦ»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0" y="-18252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Рисунок 3" descr=""/>
          <p:cNvPicPr/>
          <p:nvPr/>
        </p:nvPicPr>
        <p:blipFill>
          <a:blip r:embed="rId1"/>
          <a:stretch/>
        </p:blipFill>
        <p:spPr>
          <a:xfrm>
            <a:off x="826920" y="2205000"/>
            <a:ext cx="3457080" cy="4033440"/>
          </a:xfrm>
          <a:prstGeom prst="rect">
            <a:avLst/>
          </a:prstGeom>
          <a:ln w="9360"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0" y="147492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68360" y="2602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Письменность средневековья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Западный средневековый мир унаследовал культуру и ее язык - латынь - от павшей Римской империи. Латинский язык считался Западной церковью священным, однако на нем создавались как церковные памятники, так и светские сочинения.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Иной была судьба книжного языка у православных славян. Созданная в середине IX в. византийскими миссионерами братьями Кириллом и Мефодием славянская азбука предназначалась специально для перевода христианских текстов.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Глаголица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5" descr=""/>
          <p:cNvPicPr/>
          <p:nvPr/>
        </p:nvPicPr>
        <p:blipFill>
          <a:blip r:embed="rId1"/>
          <a:stretch/>
        </p:blipFill>
        <p:spPr>
          <a:xfrm>
            <a:off x="-468360" y="0"/>
            <a:ext cx="10972440" cy="8229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Славянская азбука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2160360" y="781920"/>
            <a:ext cx="181080" cy="91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5" descr=""/>
          <p:cNvPicPr/>
          <p:nvPr/>
        </p:nvPicPr>
        <p:blipFill>
          <a:blip r:embed="rId2"/>
          <a:stretch/>
        </p:blipFill>
        <p:spPr>
          <a:xfrm>
            <a:off x="2195640" y="1341360"/>
            <a:ext cx="4762080" cy="5295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Расположение буквиц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Азбука имеет определенное расположение букв: А-Б-В-Г-Д; Аз-Боги-Веди-Глаголь-Добро;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Перевод: Человек(бог в обличие человека) Бога Ведающий, Несет (изрекает, создает, проецирует) Добро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т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екст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Азбуки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описана мудрость предков и заветы потомкам.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сли записать азбуку в поле 9х9 квадратов, то мы получим еще и 144 заповеди славян, читая текст по столбам, строкам и диагоналям.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Значение букв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А,Аз] -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Энергетическая спираль(коло, семя) с корнями для произростания. (Человек, Человек-Бог, восхождение, Рост)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 [Боги, Буки]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— Космическая Сила «Г», соединенная с земным семенем «коло».  (Главенствие духовного развития, космическая сила, Бог, Боги)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[Вита]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— Витие жизни энергией спирали. (Жизнь, мужское начало)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[Веде, Веда]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— Бесконечное единение через прохождение энергии по замкнутой спирали. (Ведание, истинное знание)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 [Глаголь]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— Энергия света сошедшая в земную материю. (божественное проведение, деяние, изречение)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Кириллица (конец 10 — 11 вв.)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214200" y="142884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Одна из двух древнейших славянских азбук. Названа  по имени Кирилла (до принятия монашества — Константина), проповедника христианства у славян. Вопрос о времени создания кириллицы и её хронологическом соотношении с глаголицей не  решён. Некоторые исследователи предполагают, что кириллица была создана Кириллом и его братом Мефодием («перво­учителями славянскими») в 9 в., ранее, чем глаголица. Часть специалистов считает, что кириллица моложе глаголицы и что первой славянской азбукой Кирилла и Мефодия ( 863 или 855), была глаголица. Кириллица была создана в  эпоху болгарского царя Симеона (893—927), составлена учениками и последователями Кирилла и Мефодия (Климентом Охридским) на основе греческого  (византийского) торжественного письма. Письменных образцов не сохранилось.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КИРИЛЛИЦА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276640" y="2217600"/>
            <a:ext cx="4593240" cy="24220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кроме того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1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r>
              <a:rPr b="0"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b="0"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i="1"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Скорописная </a:t>
            </a:r>
            <a:r>
              <a:rPr b="0" i="1" lang="ru-RU" sz="9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азбука</a:t>
            </a:r>
            <a:r>
              <a:rPr b="0" i="1" lang="ru-RU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(1643)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4" descr=""/>
          <p:cNvPicPr/>
          <p:nvPr/>
        </p:nvPicPr>
        <p:blipFill>
          <a:blip r:embed="rId2"/>
          <a:stretch/>
        </p:blipFill>
        <p:spPr>
          <a:xfrm>
            <a:off x="611280" y="1557360"/>
            <a:ext cx="8064000" cy="4095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ГЛАГОЛИЦА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ГЛАГОЛИЦА (от ст.-славянского 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глаголь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– слово, речь) одна из двух славянских азбук, более древняя, чем  кириллица. Изобретена славянским просветителем Кириллом (Константином Философом).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Предположительно, является более ранней азбукой, чем кириллица. Древнейшая сохранившаяся глаголическая надпись относится к 893 году (церковь болгарского царя Симеона в Преславе). Древнейшие рукописные памятники (в том числе «Киевские листки», датируемые X в.) написаны на глаголице.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Алфавит глаголицы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69" name="Table 3"/>
          <p:cNvGraphicFramePr/>
          <p:nvPr/>
        </p:nvGraphicFramePr>
        <p:xfrm>
          <a:off x="0" y="0"/>
          <a:ext cx="5435280" cy="3854160"/>
        </p:xfrm>
        <a:graphic>
          <a:graphicData uri="http://schemas.openxmlformats.org/drawingml/2006/table">
            <a:tbl>
              <a:tblPr/>
              <a:tblGrid>
                <a:gridCol w="5435280"/>
              </a:tblGrid>
              <a:tr h="3854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 </a:t>
                      </a:r>
                      <a:r>
                        <a:rPr b="0" lang="ru-RU" sz="23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 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170" name="CustomShape 4"/>
          <p:cNvSpPr/>
          <p:nvPr/>
        </p:nvSpPr>
        <p:spPr>
          <a:xfrm>
            <a:off x="-30240" y="3931560"/>
            <a:ext cx="181080" cy="334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5" descr=""/>
          <p:cNvPicPr/>
          <p:nvPr/>
        </p:nvPicPr>
        <p:blipFill>
          <a:blip r:embed="rId1"/>
          <a:stretch/>
        </p:blipFill>
        <p:spPr>
          <a:xfrm>
            <a:off x="1332000" y="981000"/>
            <a:ext cx="6984720" cy="5327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Глаголица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5" descr=""/>
          <p:cNvPicPr/>
          <p:nvPr/>
        </p:nvPicPr>
        <p:blipFill>
          <a:blip r:embed="rId1"/>
          <a:stretch/>
        </p:blipFill>
        <p:spPr>
          <a:xfrm>
            <a:off x="155520" y="46080"/>
            <a:ext cx="8000640" cy="6697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Эмблема Дня православной книги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457200" y="1949400"/>
            <a:ext cx="4038120" cy="3827160"/>
          </a:xfrm>
          <a:prstGeom prst="rect">
            <a:avLst/>
          </a:prstGeom>
          <a:ln w="9360">
            <a:noFill/>
          </a:ln>
        </p:spPr>
      </p:pic>
      <p:sp>
        <p:nvSpPr>
          <p:cNvPr id="125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«Книга - это духовное завещание одного поколения другому, совет старца юноше, начинающему жить»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Герцен А. И. (1812-1870), русский писатель и философ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Книги на глаголице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5" descr=""/>
          <p:cNvPicPr/>
          <p:nvPr/>
        </p:nvPicPr>
        <p:blipFill>
          <a:blip r:embed="rId1"/>
          <a:stretch/>
        </p:blipFill>
        <p:spPr>
          <a:xfrm>
            <a:off x="928800" y="500040"/>
            <a:ext cx="7619760" cy="5714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Picture 5" descr=""/>
          <p:cNvPicPr/>
          <p:nvPr/>
        </p:nvPicPr>
        <p:blipFill>
          <a:blip r:embed="rId1"/>
          <a:stretch/>
        </p:blipFill>
        <p:spPr>
          <a:xfrm>
            <a:off x="155520" y="4608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История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Первые книги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появились при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княгини Ольге,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которая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привезла их из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Византии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0" name="Picture 4" descr=""/>
          <p:cNvPicPr/>
          <p:nvPr/>
        </p:nvPicPr>
        <p:blipFill>
          <a:blip r:embed="rId1"/>
          <a:stretch/>
        </p:blipFill>
        <p:spPr>
          <a:xfrm>
            <a:off x="4572000" y="1557360"/>
            <a:ext cx="3400200" cy="4679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Князь Владимир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Крещение Руси 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способствовало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широкому рас-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пространению 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развитию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письменности 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письменной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культуры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3" name="Picture 5" descr=""/>
          <p:cNvPicPr/>
          <p:nvPr/>
        </p:nvPicPr>
        <p:blipFill>
          <a:blip r:embed="rId1"/>
          <a:stretch/>
        </p:blipFill>
        <p:spPr>
          <a:xfrm>
            <a:off x="3929040" y="1571760"/>
            <a:ext cx="4247640" cy="4536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Литературные жанры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Богослужеб-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ные книги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Молитвы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Жития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Хождения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0" y="-18252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7" name="Рисунок 18" descr=""/>
          <p:cNvPicPr/>
          <p:nvPr/>
        </p:nvPicPr>
        <p:blipFill>
          <a:blip r:embed="rId1"/>
          <a:stretch/>
        </p:blipFill>
        <p:spPr>
          <a:xfrm>
            <a:off x="3492000" y="1341360"/>
            <a:ext cx="5256000" cy="4824000"/>
          </a:xfrm>
          <a:prstGeom prst="rect">
            <a:avLst/>
          </a:prstGeom>
          <a:ln w="9360"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0" y="145584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Литература Х века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945 г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 — эпическая песнь, положенная в основу летописного рассказа о мести Ольги древлянам.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Конец 960-х гг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 — эпические песни о Святославе Игоривиче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996 г.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— Составление церковного устава Владимира. Святославича.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996 г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 — Составление краткой летописной справки о деяниях князя Владимира (по А. А. Шахматову), использованной в позднейшем летописании и «Памяти и похвале князю Владимиру».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997 г.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 летописный свод (по Б. А. Рыбакову).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999 г.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— Первая запись на «Новгородском кодексе».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Конец X-начало XI века 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— возникновение цикла былин о князе Владимире.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Литература ХI века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н.в. дошло 39 литературных памятников. Из них: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1016 г.  Правда Ярослава Мудрого;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1030 г.  Иоакимова летопись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1040 г.  – Сказание о распространении христианства на Руси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1049 г.  – Слово о законе и благодати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1056 г.  – Остромирово Евангелие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1068-79 гг.- песни Баяна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1073-76  гг. – Изборники 1073, 1076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1080 г. – Житие Антония Печерского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1093-1095 гг. - составление Начального свода предположительный автор— игумен Печерский Иоанн и др.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Переводная литература ХI века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Вопросы о том, являются ли переводы тех или иных памятников южнославянскими или древнерусскими, до сих пор часто не имеют общепризнанного решения. Согласно Д. М. Буланину, ни один памятник XI века с уверенностью не может быть определен как переведенный на Руси, а не в Болгарии, но бесспорных доказательств обратного также не существует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Жанры переводной литературы ХI века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Известно 29 переводных текстов. Среди них: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Житие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Кирилла, Житие Мефодия, Житие Алексея – человека Божия, Житие Людмилы и Вячеслава Чешских идр.;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Шестоднев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Иоанна экзарха Болгарского;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Мучения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Дмитрия Солунского;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Летописец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вскоре» Патриарха Никифора;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Деяние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апостолов Петра и Павла;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Евангелие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Иоакова;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Азбучно-Иерусалимский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патерик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(сборник изречений святых отцов подвижников или рассказов о них) и др.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Жанры духовной словесности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Первые оригинальные произведения Древней Руси относились к богослужебным и наставительно-религиозным жанрам и были предназначены для произнесения в церквях и благочестивого православного чтения.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Религиозное и мирское в древнерусской книжности были неразделимы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И воинская повесть, и летопись истолковывают события с религиозной точки зрения. Все происходящее объясняется участием Провидения: события совершаются либо по воле и благодати Божией (благие события)...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Учреждение </a:t>
            </a: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праздника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День православной книги учреждён 14 марта 2009 года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В этот день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1564 году в типографии московского диакона,  печатника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Ивана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Фёдорова,  была выпущена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первая печатная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книга «Апостол»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0" y="-18252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4"/>
          <p:cNvSpPr/>
          <p:nvPr/>
        </p:nvSpPr>
        <p:spPr>
          <a:xfrm>
            <a:off x="0" y="141768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5"/>
          <p:cNvSpPr/>
          <p:nvPr/>
        </p:nvSpPr>
        <p:spPr>
          <a:xfrm>
            <a:off x="0" y="-18252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Рисунок 32" descr=""/>
          <p:cNvPicPr/>
          <p:nvPr/>
        </p:nvPicPr>
        <p:blipFill>
          <a:blip r:embed="rId1"/>
          <a:stretch/>
        </p:blipFill>
        <p:spPr>
          <a:xfrm>
            <a:off x="3852720" y="3716280"/>
            <a:ext cx="4679640" cy="280800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6"/>
          <p:cNvSpPr/>
          <p:nvPr/>
        </p:nvSpPr>
        <p:spPr>
          <a:xfrm>
            <a:off x="0" y="141768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285840" y="357120"/>
            <a:ext cx="8286480" cy="5768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Богослужебные книги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Сборники отрывков из Священного Писания, расположенные в порядке, определенном церковным календарем и чинопоследованием. В храме читаются также книги, не входящие в канон, например служебные четьи-минеи — отрывки из житий святых, расположенные в порядке празднования их памяти по православному календарю, а также псалмы, молитвы, каноны на каждый день месяца за месяцем; отсюда название жанра — минеи, от греч. meniaios — "месячный".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Библия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857160" y="1500120"/>
            <a:ext cx="7500600" cy="452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Высказывания о Библии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357120" y="164304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«Господи! что за книга это Священное Писание, какое чудо и какая сила, данные с нею человеку!... И сколько тайн разрешённых и откровенных! Люблю книгу сию! Гибель народу без Божьего Слова, ибо жаждет душа сего слова и всякого прекрасного восприятия»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Ф.М. Достоевский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Высказывания о Библии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57200" y="1285920"/>
            <a:ext cx="4038120" cy="48398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4643280" y="1500120"/>
            <a:ext cx="4043160" cy="4625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Библия содержит в себе больше признаков достоверности, чем вся светская история. </a:t>
            </a: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Исаак Ньютон </a:t>
            </a: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Чтение Библии, само по себе, является образованием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Лорд Теннисон  </a:t>
            </a: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0" name="Picture 5" descr=""/>
          <p:cNvPicPr/>
          <p:nvPr/>
        </p:nvPicPr>
        <p:blipFill>
          <a:blip r:embed="rId1"/>
          <a:stretch/>
        </p:blipFill>
        <p:spPr>
          <a:xfrm>
            <a:off x="285840" y="1428840"/>
            <a:ext cx="4285800" cy="4681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Религиозный канон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 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Священное Писание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Каноническая литература   в рамках канона отдельной книги Библии были в разной степени почитаемы, поэтому к их воспроизведению (переписыванию, редактированию, печатанию, чтению) относились с разной мерой ответственности.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православии из книг канона самый высокий ранг имеет Псалтирь, затем Апостол (Деяния святых апостолов и Послания апостолов),  затем Евангелия, остальные книги Библии.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Псалтирь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428760" y="1357200"/>
            <a:ext cx="3549240" cy="4525560"/>
          </a:xfrm>
          <a:prstGeom prst="rect">
            <a:avLst/>
          </a:prstGeom>
          <a:ln w="9360">
            <a:noFill/>
          </a:ln>
        </p:spPr>
      </p:pic>
      <p:pic>
        <p:nvPicPr>
          <p:cNvPr id="215" name="Picture 2" descr=""/>
          <p:cNvPicPr/>
          <p:nvPr/>
        </p:nvPicPr>
        <p:blipFill>
          <a:blip r:embed="rId2"/>
          <a:stretch/>
        </p:blipFill>
        <p:spPr>
          <a:xfrm>
            <a:off x="4857840" y="1357200"/>
            <a:ext cx="3499920" cy="4454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Житие и хождение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1"/>
          <a:stretch/>
        </p:blipFill>
        <p:spPr>
          <a:xfrm>
            <a:off x="1528920" y="1719360"/>
            <a:ext cx="6086160" cy="4285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Остромирово Евангелие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 Евангелия, как спасительного источника, живую  воду утешения черпать будем и души наши поить, и так вечную жизнь получим....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Тихон Задонский      (1724-1783), духовный писатель 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                                              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                             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4648320" y="1428840"/>
            <a:ext cx="4038120" cy="4642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Высказывание о Евангелии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Евангелие… это совершеннейшая из всех книг, какие существовали и будут существовать! Она исходит от самого Христа. И, если следовать ей с простотой сердца, искренно и смиренно, -  всегда избежишь дурных путей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 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Чарльз Диккенс (1812-1870), английский писатель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                                      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                                                             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3" name="Picture 3" descr=""/>
          <p:cNvPicPr/>
          <p:nvPr/>
        </p:nvPicPr>
        <p:blipFill>
          <a:blip r:embed="rId1"/>
          <a:stretch/>
        </p:blipFill>
        <p:spPr>
          <a:xfrm>
            <a:off x="5095800" y="2143080"/>
            <a:ext cx="3404880" cy="3499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«Заметки о русском»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571680" y="171468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XI-XIII вв. единство Русской земли крепилось разными путями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Действенными силами, сохранявшими это единство на территории Древнерусского государства, были язык, фольклор и литература. В XIV-XV вв. эти силы помогли преодолеть тяготы татаро-монгольского ига, затем - создать сильное государство - Московскую Русь, а в XVII в. — объединить три братских народа - русских, украинцев и белорусов — в единое государство.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Д.С. Лихачев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Учительные или толковые книги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Жанр, в которым книга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Священного Писания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сопровождается комментарием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Отца Церкви. Современное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христианство располагает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толкованиями на все книги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Ветхого и Нового Заветов.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-4464000" y="324648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7" name="Picture 2" descr=""/>
          <p:cNvPicPr/>
          <p:nvPr/>
        </p:nvPicPr>
        <p:blipFill>
          <a:blip r:embed="rId1"/>
          <a:stretch/>
        </p:blipFill>
        <p:spPr>
          <a:xfrm>
            <a:off x="6215040" y="1643040"/>
            <a:ext cx="2723760" cy="4500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Проповеди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57120" y="1285920"/>
            <a:ext cx="8229240" cy="49543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Объединяют проповеди, душеспасительные беседы и рассуждения (в форме посланий, публицистических выступлений и т. п.) на религиозные и религиозно-светские темы; произведения этого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жанра иногда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содержат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полемический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компонент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1"/>
          <a:stretch/>
        </p:blipFill>
        <p:spPr>
          <a:xfrm>
            <a:off x="4572000" y="3429000"/>
            <a:ext cx="4063680" cy="2711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Четьи книги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457200" y="1600200"/>
            <a:ext cx="5614920" cy="48798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Общее название религиозных книг,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предназначенных для домаш-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него чтения; среди них - книги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канонические (четьи Евангелия, содержавшие все четыре Евангелия; четьи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Притчи Соломоновы и др.), 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неканонические (четьи минеи — сборники жития святых ( 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Агиография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3" name="Picture 4" descr=""/>
          <p:cNvPicPr/>
          <p:nvPr/>
        </p:nvPicPr>
        <p:blipFill>
          <a:blip r:embed="rId1"/>
          <a:stretch/>
        </p:blipFill>
        <p:spPr>
          <a:xfrm>
            <a:off x="6072120" y="2071800"/>
            <a:ext cx="2785680" cy="4285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Молитвы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1000080" y="1285920"/>
            <a:ext cx="7286400" cy="4811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Катехизисы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Жанры дидактических и учебных книг: руководства по священной истории, богословию, догматике и другим специальным дисциплинам церковного образования, а также различного рода справочная литература.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Нестор - летописец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Самая известная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летопись монаха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Нестора о Древней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Руси – "Повесть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временных лет“,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рассказывающая об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истории Древней Руси,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ее столице Киеве,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первых русских князьях</a:t>
            </a:r>
            <a:r>
              <a:rPr b="1" i="1" lang="ru-RU" sz="2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0" name="Picture 4" descr=""/>
          <p:cNvPicPr/>
          <p:nvPr/>
        </p:nvPicPr>
        <p:blipFill>
          <a:blip r:embed="rId1"/>
          <a:stretch/>
        </p:blipFill>
        <p:spPr>
          <a:xfrm>
            <a:off x="4929120" y="1428840"/>
            <a:ext cx="2663640" cy="4789080"/>
          </a:xfrm>
          <a:prstGeom prst="rect">
            <a:avLst/>
          </a:prstGeom>
          <a:ln w="19080">
            <a:solidFill>
              <a:srgbClr val="000000"/>
            </a:solidFill>
            <a:miter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Летописи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Одним из древнейших жанров письменности на Руси была летопись - форма исторических сочинений древнерусской литературы. Русская летопись отразила национальные интересы и стала показателем роста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самосознания народа. В летописи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вошло большое количество сказаний,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повестей и легенд, чередующихся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историческими фактами.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3" name="Рисунок 3" descr=""/>
          <p:cNvPicPr/>
          <p:nvPr/>
        </p:nvPicPr>
        <p:blipFill>
          <a:blip r:embed="rId1"/>
          <a:stretch/>
        </p:blipFill>
        <p:spPr>
          <a:xfrm>
            <a:off x="6659640" y="3573360"/>
            <a:ext cx="1817280" cy="2514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Исторические летописи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Picture 5" descr=""/>
          <p:cNvPicPr/>
          <p:nvPr/>
        </p:nvPicPr>
        <p:blipFill>
          <a:blip r:embed="rId1"/>
          <a:stretch/>
        </p:blipFill>
        <p:spPr>
          <a:xfrm>
            <a:off x="900000" y="1773360"/>
            <a:ext cx="6911640" cy="4032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Слово о полку Игореве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Наряду с произведениями устойчивого жанрового характера - памятниками церковного красноречия, житиями, хождениями - в древнерусской литературе известны уникальные сочинения, смысл которых остается во многом неясным. Самое известное из них - памятник древнерусской литературы «Слово о полку Игореве», созданный в ХII в. Его уникальность заключена в поэтике, а также в ярко выраженной политической позиции автора произведения: «Слово» - это...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Слово о полку Игореве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Picture 5" descr=""/>
          <p:cNvPicPr/>
          <p:nvPr/>
        </p:nvPicPr>
        <p:blipFill>
          <a:blip r:embed="rId1"/>
          <a:stretch/>
        </p:blipFill>
        <p:spPr>
          <a:xfrm>
            <a:off x="900000" y="1700280"/>
            <a:ext cx="7343280" cy="4392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Письменность славян в дохристианский период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 существовании  письменности у славян в дохристианский период свидетельствуют письменные источники и археологические находки.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Создание славянской азбуки связывают с именами византийских монахов Кирилла и Мефодия. Кириллом во второй половине IX века был создан глаголический алфавит (глаголица), на котором были написаны первые переводы церковных книг для славянского населения Моравии. На рубеже IX-Х веков на территории Первого Болгарского Царства в результате синтеза греческого письма и тех элементов глаголицы, которые удачно передавали особенности славянских языков, возникла азбука -  кириллица. В дальнейшем этот более удобный алфавит вытеснил глаголицу и стал единственным у славян.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Воинские повести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Главное событие воинских повестей - татарское нашествие. Умы русских книжников, подавленные тяжестью и неожиданностью грозной катастрофы, обрушившейся на Русскую землю, искали прежде всего религиозного объяснения случившемуся: порабощение Руси татарами - это наказание Божие за грехи, которое должно наставить нас на путь покаяния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Первые рукописные книги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4" name="Рисунок 28" descr=""/>
          <p:cNvPicPr/>
          <p:nvPr/>
        </p:nvPicPr>
        <p:blipFill>
          <a:blip r:embed="rId1"/>
          <a:stretch/>
        </p:blipFill>
        <p:spPr>
          <a:xfrm>
            <a:off x="539640" y="1700280"/>
            <a:ext cx="8064000" cy="4320720"/>
          </a:xfrm>
          <a:prstGeom prst="rect">
            <a:avLst/>
          </a:prstGeom>
          <a:ln w="9360">
            <a:noFill/>
          </a:ln>
        </p:spPr>
      </p:pic>
      <p:sp>
        <p:nvSpPr>
          <p:cNvPr id="255" name="CustomShape 3"/>
          <p:cNvSpPr/>
          <p:nvPr/>
        </p:nvSpPr>
        <p:spPr>
          <a:xfrm>
            <a:off x="0" y="150480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58" name="Picture 5" descr=""/>
          <p:cNvPicPr/>
          <p:nvPr/>
        </p:nvPicPr>
        <p:blipFill>
          <a:blip r:embed="rId1"/>
          <a:stretch/>
        </p:blipFill>
        <p:spPr>
          <a:xfrm>
            <a:off x="155520" y="4608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Picture 5" descr=""/>
          <p:cNvPicPr/>
          <p:nvPr/>
        </p:nvPicPr>
        <p:blipFill>
          <a:blip r:embed="rId1"/>
          <a:stretch/>
        </p:blipFill>
        <p:spPr>
          <a:xfrm>
            <a:off x="155520" y="4608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Picture 5" descr=""/>
          <p:cNvPicPr/>
          <p:nvPr/>
        </p:nvPicPr>
        <p:blipFill>
          <a:blip r:embed="rId1"/>
          <a:stretch/>
        </p:blipFill>
        <p:spPr>
          <a:xfrm>
            <a:off x="155520" y="4608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2"/>
          <p:cNvSpPr/>
          <p:nvPr/>
        </p:nvSpPr>
        <p:spPr>
          <a:xfrm>
            <a:off x="0" y="160020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3"/>
          <p:cNvSpPr/>
          <p:nvPr/>
        </p:nvSpPr>
        <p:spPr>
          <a:xfrm>
            <a:off x="0" y="324792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7" name="Рисунок 45" descr=""/>
          <p:cNvPicPr/>
          <p:nvPr/>
        </p:nvPicPr>
        <p:blipFill>
          <a:blip r:embed="rId1"/>
          <a:stretch/>
        </p:blipFill>
        <p:spPr>
          <a:xfrm>
            <a:off x="785880" y="357120"/>
            <a:ext cx="7714800" cy="5832000"/>
          </a:xfrm>
          <a:prstGeom prst="rect">
            <a:avLst/>
          </a:prstGeom>
          <a:ln w="9360">
            <a:noFill/>
          </a:ln>
        </p:spPr>
      </p:pic>
      <p:sp>
        <p:nvSpPr>
          <p:cNvPr id="268" name="CustomShape 5"/>
          <p:cNvSpPr/>
          <p:nvPr/>
        </p:nvSpPr>
        <p:spPr>
          <a:xfrm>
            <a:off x="0" y="164772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Иллюстрации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0" name="Picture 5" descr=""/>
          <p:cNvPicPr/>
          <p:nvPr/>
        </p:nvPicPr>
        <p:blipFill>
          <a:blip r:embed="rId1"/>
          <a:stretch/>
        </p:blipFill>
        <p:spPr>
          <a:xfrm>
            <a:off x="900000" y="1628640"/>
            <a:ext cx="7703640" cy="4463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Оформление текста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5" descr=""/>
          <p:cNvPicPr/>
          <p:nvPr/>
        </p:nvPicPr>
        <p:blipFill>
          <a:blip r:embed="rId1"/>
          <a:stretch/>
        </p:blipFill>
        <p:spPr>
          <a:xfrm>
            <a:off x="971640" y="1700280"/>
            <a:ext cx="7561080" cy="4465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Оформление книг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0" y="-18252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5" name="Рисунок 24" descr=""/>
          <p:cNvPicPr/>
          <p:nvPr/>
        </p:nvPicPr>
        <p:blipFill>
          <a:blip r:embed="rId1"/>
          <a:stretch/>
        </p:blipFill>
        <p:spPr>
          <a:xfrm>
            <a:off x="539640" y="1700280"/>
            <a:ext cx="8064000" cy="4392360"/>
          </a:xfrm>
          <a:prstGeom prst="rect">
            <a:avLst/>
          </a:prstGeom>
          <a:ln w="9360">
            <a:noFill/>
          </a:ln>
        </p:spPr>
      </p:pic>
      <p:sp>
        <p:nvSpPr>
          <p:cNvPr id="276" name="CustomShape 3"/>
          <p:cNvSpPr/>
          <p:nvPr/>
        </p:nvSpPr>
        <p:spPr>
          <a:xfrm>
            <a:off x="0" y="131292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Рисунок 87" descr=""/>
          <p:cNvPicPr/>
          <p:nvPr/>
        </p:nvPicPr>
        <p:blipFill>
          <a:blip r:embed="rId1"/>
          <a:stretch/>
        </p:blipFill>
        <p:spPr>
          <a:xfrm>
            <a:off x="571680" y="214200"/>
            <a:ext cx="7786440" cy="5832000"/>
          </a:xfrm>
          <a:prstGeom prst="rect">
            <a:avLst/>
          </a:prstGeom>
          <a:ln w="9360"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0" y="164772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0" name="Рисунок 39" descr=""/>
          <p:cNvPicPr/>
          <p:nvPr/>
        </p:nvPicPr>
        <p:blipFill>
          <a:blip r:embed="rId2"/>
          <a:stretch/>
        </p:blipFill>
        <p:spPr>
          <a:xfrm>
            <a:off x="571680" y="3286080"/>
            <a:ext cx="4071600" cy="2785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Берестяные книги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928800" y="1428840"/>
            <a:ext cx="7500600" cy="5428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Высказывание древних о книгах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«Добро есть, братие, почитание книжное... Красота воину оружие, кораблю - ветрила, так и праведнику почитание книжное»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«Слово о почитании книжном», Изборник 1076 года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«Ум без книг, как птица спешена. Якож она взлететь не может, так и ум не домыслится совершена разума без книг. Свет дневной есть слово книжное»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 сборника древнерусских изречений «Пчела»)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Ярослав Мудрый </a:t>
            </a: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картина Н. Рериха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Picture 2" descr=""/>
          <p:cNvPicPr/>
          <p:nvPr/>
        </p:nvPicPr>
        <p:blipFill>
          <a:blip r:embed="rId1"/>
          <a:stretch/>
        </p:blipFill>
        <p:spPr>
          <a:xfrm>
            <a:off x="1000080" y="1537200"/>
            <a:ext cx="6857640" cy="4500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Развитие книжного дела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XIV веке некоторые южнославянские книги стали писать на бумаге, однако окончательный переход на произошел в XV веке. Хотя 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этом столетии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еще применялся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пергамен, но он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использовался все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реже.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7" name="Рисунок 71" descr=""/>
          <p:cNvPicPr/>
          <p:nvPr/>
        </p:nvPicPr>
        <p:blipFill>
          <a:blip r:embed="rId1"/>
          <a:stretch/>
        </p:blipFill>
        <p:spPr>
          <a:xfrm>
            <a:off x="3929040" y="3357720"/>
            <a:ext cx="4714560" cy="2914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Иван Грозный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Рисунок 6" descr=""/>
          <p:cNvPicPr/>
          <p:nvPr/>
        </p:nvPicPr>
        <p:blipFill>
          <a:blip r:embed="rId1"/>
          <a:stretch/>
        </p:blipFill>
        <p:spPr>
          <a:xfrm>
            <a:off x="4643280" y="1143000"/>
            <a:ext cx="4320720" cy="4824000"/>
          </a:xfrm>
          <a:prstGeom prst="rect">
            <a:avLst/>
          </a:prstGeom>
          <a:ln w="9360">
            <a:noFill/>
          </a:ln>
        </p:spPr>
      </p:pic>
      <p:sp>
        <p:nvSpPr>
          <p:cNvPr id="290" name="CustomShape 2"/>
          <p:cNvSpPr/>
          <p:nvPr/>
        </p:nvSpPr>
        <p:spPr>
          <a:xfrm>
            <a:off x="571680" y="1285920"/>
            <a:ext cx="4142880" cy="9597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Первая типография была построена в ХVI веке при Иване IV, её устройство было поручено Ивану Фёдорову. 10 лет шло строительство Печатного Двора. Первая печатная книга с выходными данными появилась в 1563-1564 гг. До этого времени известны 6 анонимных изданий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Развитие печати на Руси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2" name="Picture 2" descr=""/>
          <p:cNvPicPr/>
          <p:nvPr/>
        </p:nvPicPr>
        <p:blipFill>
          <a:blip r:embed="rId1"/>
          <a:stretch/>
        </p:blipFill>
        <p:spPr>
          <a:xfrm>
            <a:off x="1554120" y="1600200"/>
            <a:ext cx="6035400" cy="452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68360" y="2602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Первый печатник Фёдоров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0" y="242244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Рисунок 10" descr=""/>
          <p:cNvPicPr/>
          <p:nvPr/>
        </p:nvPicPr>
        <p:blipFill>
          <a:blip r:embed="rId1"/>
          <a:stretch/>
        </p:blipFill>
        <p:spPr>
          <a:xfrm>
            <a:off x="2000160" y="1143000"/>
            <a:ext cx="5071680" cy="4959000"/>
          </a:xfrm>
          <a:prstGeom prst="rect">
            <a:avLst/>
          </a:prstGeom>
          <a:ln w="9360">
            <a:noFill/>
          </a:ln>
        </p:spPr>
      </p:pic>
      <p:sp>
        <p:nvSpPr>
          <p:cNvPr id="297" name="CustomShape 4"/>
          <p:cNvSpPr/>
          <p:nvPr/>
        </p:nvSpPr>
        <p:spPr>
          <a:xfrm>
            <a:off x="0" y="407052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5"/>
          <p:cNvSpPr/>
          <p:nvPr/>
        </p:nvSpPr>
        <p:spPr>
          <a:xfrm>
            <a:off x="0" y="246528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6"/>
          <p:cNvSpPr/>
          <p:nvPr/>
        </p:nvSpPr>
        <p:spPr>
          <a:xfrm>
            <a:off x="0" y="402732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Первая азбука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0" y="-18252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2" name="Рисунок 16" descr=""/>
          <p:cNvPicPr/>
          <p:nvPr/>
        </p:nvPicPr>
        <p:blipFill>
          <a:blip r:embed="rId1"/>
          <a:stretch/>
        </p:blipFill>
        <p:spPr>
          <a:xfrm>
            <a:off x="500040" y="1571760"/>
            <a:ext cx="8064000" cy="4463640"/>
          </a:xfrm>
          <a:prstGeom prst="rect">
            <a:avLst/>
          </a:prstGeom>
          <a:ln w="9360">
            <a:noFill/>
          </a:ln>
        </p:spPr>
      </p:pic>
      <p:sp>
        <p:nvSpPr>
          <p:cNvPr id="303" name="CustomShape 3"/>
          <p:cNvSpPr/>
          <p:nvPr/>
        </p:nvSpPr>
        <p:spPr>
          <a:xfrm>
            <a:off x="0" y="147492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Алфавит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6" name="Рисунок 38" descr=""/>
          <p:cNvPicPr/>
          <p:nvPr/>
        </p:nvPicPr>
        <p:blipFill>
          <a:blip r:embed="rId1"/>
          <a:stretch/>
        </p:blipFill>
        <p:spPr>
          <a:xfrm>
            <a:off x="539640" y="1700280"/>
            <a:ext cx="7776720" cy="4752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Автограф Ивана Фёдорова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Рисунок 81" descr=""/>
          <p:cNvPicPr/>
          <p:nvPr/>
        </p:nvPicPr>
        <p:blipFill>
          <a:blip r:embed="rId1"/>
          <a:stretch/>
        </p:blipFill>
        <p:spPr>
          <a:xfrm>
            <a:off x="395280" y="1700280"/>
            <a:ext cx="8280000" cy="4536720"/>
          </a:xfrm>
          <a:prstGeom prst="rect">
            <a:avLst/>
          </a:prstGeom>
          <a:ln w="9360">
            <a:noFill/>
          </a:ln>
        </p:spPr>
      </p:pic>
      <p:sp>
        <p:nvSpPr>
          <p:cNvPr id="310" name="CustomShape 3"/>
          <p:cNvSpPr/>
          <p:nvPr/>
        </p:nvSpPr>
        <p:spPr>
          <a:xfrm>
            <a:off x="0" y="140004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Первые печатные издания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0" y="2465280"/>
            <a:ext cx="18396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3" name="Рисунок 9" descr=""/>
          <p:cNvPicPr/>
          <p:nvPr/>
        </p:nvPicPr>
        <p:blipFill>
          <a:blip r:embed="rId1"/>
          <a:stretch/>
        </p:blipFill>
        <p:spPr>
          <a:xfrm>
            <a:off x="857160" y="1571760"/>
            <a:ext cx="7286400" cy="4392360"/>
          </a:xfrm>
          <a:prstGeom prst="rect">
            <a:avLst/>
          </a:prstGeom>
          <a:ln w="9360">
            <a:noFill/>
          </a:ln>
        </p:spPr>
      </p:pic>
      <p:sp>
        <p:nvSpPr>
          <p:cNvPr id="314" name="CustomShape 3"/>
          <p:cNvSpPr/>
          <p:nvPr/>
        </p:nvSpPr>
        <p:spPr>
          <a:xfrm>
            <a:off x="0" y="4027320"/>
            <a:ext cx="183960" cy="366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Кирилл и Мефодий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216000" y="1500120"/>
            <a:ext cx="4896000" cy="4625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Кирилл и Мефодий, славянские просветители, создатели славянской азбуки, первые переводчики богослужебных книг с греческого на славянский язык. Кирилл (до принятия монашества в 869 - Константин) ( 827 - 14.02.869 ) и его старший брат Мефодий ( 815 - 06.04.885 ) родились в г. Солуни в семье военачальника.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Мать мальчиков была гречанкой, а отец – болгарином, поэтому с детства у них  было два родных языка – греческий 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славянский</a:t>
            </a:r>
            <a:r>
              <a:rPr b="1" lang="ru-RU" sz="2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1" name="Picture 5" descr=""/>
          <p:cNvPicPr/>
          <p:nvPr/>
        </p:nvPicPr>
        <p:blipFill>
          <a:blip r:embed="rId1"/>
          <a:stretch/>
        </p:blipFill>
        <p:spPr>
          <a:xfrm>
            <a:off x="5254560" y="1357200"/>
            <a:ext cx="3889080" cy="4919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Первая печатная книга Апостол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457200" y="1857240"/>
            <a:ext cx="8229240" cy="42685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</a:t>
            </a:r>
            <a:r>
              <a:rPr b="1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1563г., 268 стр., И. Фёдоров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8" name="Рисунок 29" descr=""/>
          <p:cNvPicPr/>
          <p:nvPr/>
        </p:nvPicPr>
        <p:blipFill>
          <a:blip r:embed="rId1"/>
          <a:stretch/>
        </p:blipFill>
        <p:spPr>
          <a:xfrm>
            <a:off x="928800" y="1571760"/>
            <a:ext cx="7214760" cy="3785760"/>
          </a:xfrm>
          <a:prstGeom prst="rect">
            <a:avLst/>
          </a:prstGeom>
          <a:ln w="9360">
            <a:noFill/>
          </a:ln>
        </p:spPr>
      </p:pic>
      <p:sp>
        <p:nvSpPr>
          <p:cNvPr id="319" name="CustomShape 4"/>
          <p:cNvSpPr/>
          <p:nvPr/>
        </p:nvSpPr>
        <p:spPr>
          <a:xfrm>
            <a:off x="0" y="308628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1" name="Рисунок 65" descr=""/>
          <p:cNvPicPr/>
          <p:nvPr/>
        </p:nvPicPr>
        <p:blipFill>
          <a:blip r:embed="rId1"/>
          <a:stretch/>
        </p:blipFill>
        <p:spPr>
          <a:xfrm>
            <a:off x="1008000" y="500040"/>
            <a:ext cx="7135560" cy="5760720"/>
          </a:xfrm>
          <a:prstGeom prst="rect">
            <a:avLst/>
          </a:prstGeom>
          <a:ln w="9360"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0" y="164772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Вторая печатная книга «Часослов»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9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r>
              <a:rPr b="1" i="1" lang="ru-RU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Часослов»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1565 г., 172 стр., И.Фёдоров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5" name="Рисунок 3" descr=""/>
          <p:cNvPicPr/>
          <p:nvPr/>
        </p:nvPicPr>
        <p:blipFill>
          <a:blip r:embed="rId1"/>
          <a:stretch/>
        </p:blipFill>
        <p:spPr>
          <a:xfrm>
            <a:off x="1714320" y="1571760"/>
            <a:ext cx="6000480" cy="3571560"/>
          </a:xfrm>
          <a:prstGeom prst="rect">
            <a:avLst/>
          </a:prstGeom>
          <a:ln w="127080">
            <a:solidFill>
              <a:srgbClr val="ffffff"/>
            </a:solidFill>
            <a:round/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Цифры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Рисунок 66" descr=""/>
          <p:cNvPicPr/>
          <p:nvPr/>
        </p:nvPicPr>
        <p:blipFill>
          <a:blip r:embed="rId1"/>
          <a:stretch/>
        </p:blipFill>
        <p:spPr>
          <a:xfrm>
            <a:off x="611280" y="1700280"/>
            <a:ext cx="7992720" cy="4392360"/>
          </a:xfrm>
          <a:prstGeom prst="rect">
            <a:avLst/>
          </a:prstGeom>
          <a:ln w="9360">
            <a:noFill/>
          </a:ln>
        </p:spPr>
      </p:pic>
      <p:sp>
        <p:nvSpPr>
          <p:cNvPr id="329" name="CustomShape 3"/>
          <p:cNvSpPr/>
          <p:nvPr/>
        </p:nvSpPr>
        <p:spPr>
          <a:xfrm>
            <a:off x="0" y="164772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0" y="35712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Литература эпохи Ивана Грозного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8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первые десятилетия XVI в. заканчивается объединение отдельных вотчинно-феодальных областей вокруг Москвы. Возникает единое Московское государство с централизованной властью самодержца — московского царя, который, опираясь на служилое дворянство, стремится обуздать своеволие удельных князей и бояр.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Литература этого времени отражает напряженное противостояние, а также содержит апологию могущества и величия Московского царства.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Смутное время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Picture 2" descr=""/>
          <p:cNvPicPr/>
          <p:nvPr/>
        </p:nvPicPr>
        <p:blipFill>
          <a:blip r:embed="rId1"/>
          <a:stretch/>
        </p:blipFill>
        <p:spPr>
          <a:xfrm>
            <a:off x="357120" y="1571760"/>
            <a:ext cx="7857720" cy="4500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Picture 2" descr=""/>
          <p:cNvPicPr/>
          <p:nvPr/>
        </p:nvPicPr>
        <p:blipFill>
          <a:blip r:embed="rId1"/>
          <a:stretch/>
        </p:blipFill>
        <p:spPr>
          <a:xfrm>
            <a:off x="428760" y="214200"/>
            <a:ext cx="8286480" cy="5911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Литература смутного времени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Грозные события периода Смутного времени подорвали не только политическую и экономическую стабильность Российского государства, но и идеологию великой Московии. Кризис нашел свое выражение в многочисленных произведениях, излагавших и осмыслявших исторические события, происходившие как в Москве, так и в других городах.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Протопоп Аввакум </a:t>
            </a: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(1620/ 1621-1682)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Протопоп Аввакум воплотил в себе всю силу и слабость вековых религиозных устоев, которые круто и поспешно ломались всевластным патриархом Никоном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Протопоп Аввакум </a:t>
            </a: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1620/ 1621-1682)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Смелый новатор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области литературного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стиля и суровый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ревнитель древнего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Благочестия, враг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«злоименного разума»,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постигавшего мир с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помощью науки;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мученик за веру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4"/>
          <p:cNvSpPr/>
          <p:nvPr/>
        </p:nvSpPr>
        <p:spPr>
          <a:xfrm>
            <a:off x="0" y="1647720"/>
            <a:ext cx="9143640" cy="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4" name="Рисунок 8" descr=""/>
          <p:cNvPicPr/>
          <p:nvPr/>
        </p:nvPicPr>
        <p:blipFill>
          <a:blip r:embed="rId1"/>
          <a:stretch/>
        </p:blipFill>
        <p:spPr>
          <a:xfrm>
            <a:off x="5000760" y="1571760"/>
            <a:ext cx="3963600" cy="4535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Святой Равноапостольный Кирилл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Когда Константину было 7 лет, он увидел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вещий сон: «Отец собрал всех красивых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девушек Солуни и приказал избрать одну из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них в жёны. Осмотрев всех, Константин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выбрал прекраснейшую; её звали София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(по-гречески мудрость)». Так ещё в детстве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он обручился с мудростью: знания и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книги для него стали смыслом всей жизни.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Константин получил блестящее образование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императорском дворе в столице Византиии –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Константинополе. Быстро изучил грамматику, арифметику, геометрию, астрономию, музыку, знал 22 языка. Интерес к наукам, упорство в учении, трудолюбие – всё это сделало его одним из самых образованных людей Византии. За великую  мудрость его прозвали Философом.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4" name="Picture 5" descr=""/>
          <p:cNvPicPr/>
          <p:nvPr/>
        </p:nvPicPr>
        <p:blipFill>
          <a:blip r:embed="rId1"/>
          <a:stretch/>
        </p:blipFill>
        <p:spPr>
          <a:xfrm>
            <a:off x="5788080" y="909000"/>
            <a:ext cx="3142800" cy="3958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Сочинения протопопа Аввакума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Сочинения протопопа Аввакума (1621-1682), главы старообрядчества, представляют собой крупнейшее явление в истории русской литературы. Главное произведение Аввакума - "Житие" - написано в период 1672-1673 гг. в пустозерской тюрьме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Тихон Задонский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Тихон Задонский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(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Тимофей Савельевич Соколов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,1724-24.09.1783 —епископ Русской Православной церкви, богослов, православный просветитель ХVIII века. Канонизирован в лике святителей,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почитается как чудотворец.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9" name="Picture 2" descr=""/>
          <p:cNvPicPr/>
          <p:nvPr/>
        </p:nvPicPr>
        <p:blipFill>
          <a:blip r:embed="rId1"/>
          <a:stretch/>
        </p:blipFill>
        <p:spPr>
          <a:xfrm>
            <a:off x="5072040" y="1500120"/>
            <a:ext cx="3571560" cy="4571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Произведения Т. Задонского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Сокровище духовное, от мира собираемое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 истинном христианстве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Проповеди краткие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Наставление монашествующим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Письма к некоторым приятелям посланные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Наставление христианское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Плоть и дух увещевание жителям Воронежа, об уничтожении ежегодного празднества, называющегося Ярило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2" name="Picture 4" descr=""/>
          <p:cNvPicPr/>
          <p:nvPr/>
        </p:nvPicPr>
        <p:blipFill>
          <a:blip r:embed="rId1"/>
          <a:stretch/>
        </p:blipFill>
        <p:spPr>
          <a:xfrm>
            <a:off x="5715000" y="1714680"/>
            <a:ext cx="2142720" cy="4411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Симеон Полоцкий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457200" y="1600200"/>
            <a:ext cx="418572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Симео́н По́лоцкий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12. 12.1629-25.09.1680) — деятель восточнославянской культуры, духовный писатель,богослов, драматург, поэт,</a:t>
            </a:r>
            <a:r>
              <a:rPr b="0" lang="ru-RU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1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переводчик. Был наставником детей русского царя Алексея Михайловича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5" name="Рисунок 9" descr=""/>
          <p:cNvPicPr/>
          <p:nvPr/>
        </p:nvPicPr>
        <p:blipFill>
          <a:blip r:embed="rId2"/>
          <a:stretch/>
        </p:blipFill>
        <p:spPr>
          <a:xfrm>
            <a:off x="4714920" y="1571760"/>
            <a:ext cx="3714480" cy="4392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Симеон Полоцкий (1629-1680)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457200" y="1428840"/>
            <a:ext cx="8229240" cy="46969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именем Симеона Полоцкого связано начало книжной поэзии в России, строящейся по правилам европейского стихосложения. Во второй половине XVII в. происходит утверждение в русской поэзии ученой, книжной традиции и ее отделение от традиции фольклорной. Стихи С. Полоцкого и его последователей написаны в усложненном стиле с использованием античных и христианских образов, полны аллегорий, а смысл часто зашифрован. Такой стиль называется барочным.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Сочинения С. Полоцкого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«Псалтырь Рифмотворная» (1680 году), сборник «Рифмологион»,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Проповеди в сборниках «Обед душевный» и «Вечеря душевная» (1681—1683)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«Вертоград многоцветный»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«Комедия о Навуходоносоре царе, о теле злате и о триех отроцех в пещи не сожженных», «Комедия притчи о Блудном сыне»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Современная православная литература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1" name="Picture 2" descr=""/>
          <p:cNvPicPr/>
          <p:nvPr/>
        </p:nvPicPr>
        <p:blipFill>
          <a:blip r:embed="rId1"/>
          <a:stretch/>
        </p:blipFill>
        <p:spPr>
          <a:xfrm>
            <a:off x="1143000" y="1571760"/>
            <a:ext cx="7191000" cy="4857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Современная православная литература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4429080" y="1571760"/>
            <a:ext cx="4257360" cy="4554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Рассказы о церкви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Размышления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Притчи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Духов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4" name="Picture 3" descr=""/>
          <p:cNvPicPr/>
          <p:nvPr/>
        </p:nvPicPr>
        <p:blipFill>
          <a:blip r:embed="rId1"/>
          <a:stretch/>
        </p:blipFill>
        <p:spPr>
          <a:xfrm>
            <a:off x="6500880" y="3071880"/>
            <a:ext cx="2285640" cy="3071520"/>
          </a:xfrm>
          <a:prstGeom prst="rect">
            <a:avLst/>
          </a:prstGeom>
          <a:ln w="9360">
            <a:noFill/>
          </a:ln>
        </p:spPr>
      </p:pic>
      <p:pic>
        <p:nvPicPr>
          <p:cNvPr id="365" name="Picture 3" descr=""/>
          <p:cNvPicPr/>
          <p:nvPr/>
        </p:nvPicPr>
        <p:blipFill>
          <a:blip r:embed="rId2"/>
          <a:stretch/>
        </p:blipFill>
        <p:spPr>
          <a:xfrm>
            <a:off x="4071960" y="3071880"/>
            <a:ext cx="2071440" cy="3030120"/>
          </a:xfrm>
          <a:prstGeom prst="rect">
            <a:avLst/>
          </a:prstGeom>
          <a:ln w="9360">
            <a:noFill/>
          </a:ln>
        </p:spPr>
      </p:pic>
      <p:pic>
        <p:nvPicPr>
          <p:cNvPr id="366" name="Picture 2" descr=""/>
          <p:cNvPicPr/>
          <p:nvPr/>
        </p:nvPicPr>
        <p:blipFill>
          <a:blip r:embed="rId3"/>
          <a:stretch/>
        </p:blipFill>
        <p:spPr>
          <a:xfrm>
            <a:off x="-214200" y="2000160"/>
            <a:ext cx="4347720" cy="42145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Современная православная литература для детей и подростков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Picture 2" descr=""/>
          <p:cNvPicPr/>
          <p:nvPr/>
        </p:nvPicPr>
        <p:blipFill>
          <a:blip r:embed="rId1"/>
          <a:stretch/>
        </p:blipFill>
        <p:spPr>
          <a:xfrm>
            <a:off x="428760" y="1643040"/>
            <a:ext cx="3342960" cy="4525560"/>
          </a:xfrm>
          <a:prstGeom prst="rect">
            <a:avLst/>
          </a:prstGeom>
          <a:ln w="9360">
            <a:noFill/>
          </a:ln>
        </p:spPr>
      </p:pic>
      <p:pic>
        <p:nvPicPr>
          <p:cNvPr id="369" name="Picture 4" descr=""/>
          <p:cNvPicPr/>
          <p:nvPr/>
        </p:nvPicPr>
        <p:blipFill>
          <a:blip r:embed="rId2"/>
          <a:stretch/>
        </p:blipFill>
        <p:spPr>
          <a:xfrm>
            <a:off x="5357880" y="1785960"/>
            <a:ext cx="3142800" cy="4285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7200" y="142920"/>
            <a:ext cx="8229240" cy="12744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Современная православная литература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1" name="Picture 2" descr=""/>
          <p:cNvPicPr/>
          <p:nvPr/>
        </p:nvPicPr>
        <p:blipFill>
          <a:blip r:embed="rId1"/>
          <a:stretch/>
        </p:blipFill>
        <p:spPr>
          <a:xfrm>
            <a:off x="932040" y="1600200"/>
            <a:ext cx="3088800" cy="4525560"/>
          </a:xfrm>
          <a:prstGeom prst="rect">
            <a:avLst/>
          </a:prstGeom>
          <a:ln w="9360">
            <a:noFill/>
          </a:ln>
        </p:spPr>
      </p:pic>
      <p:pic>
        <p:nvPicPr>
          <p:cNvPr id="372" name="Picture 2" descr=""/>
          <p:cNvPicPr/>
          <p:nvPr/>
        </p:nvPicPr>
        <p:blipFill>
          <a:blip r:embed="rId2"/>
          <a:stretch/>
        </p:blipFill>
        <p:spPr>
          <a:xfrm>
            <a:off x="4572000" y="1357200"/>
            <a:ext cx="3785760" cy="5143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7" dur="indefinite" restart="never" nodeType="tmRoot">
          <p:childTnLst>
            <p:seq>
              <p:cTn id="1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Святой Равноапостольный Мефодий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Мефодий рано поступил на военную службу. 10 лет был управителем одной из населённых славянами областей. Около 852 года он принял монашеский постриг.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В Моравии его на два с половиной года заточили в темницу, в лютый мороз возили волоком по снегу.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Просветитель не отрекся от служения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славянам, а в 874 году был освобожден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Иоанном VIII и восстановлен в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Правах епископства. Папа Иоанн VIII запретил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Мефодию совершать Литургию 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славянском языке, но Мефодий, посетив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880 Рим, добился отмены запрета.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882-884 жил в Византии. В середине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884 Мефодий вернулся в Моравию и занимался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переводом Библии на славянский язык</a:t>
            </a:r>
            <a:r>
              <a:rPr b="1" i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7" name="Picture 5" descr=""/>
          <p:cNvPicPr/>
          <p:nvPr/>
        </p:nvPicPr>
        <p:blipFill>
          <a:blip r:embed="rId1"/>
          <a:stretch/>
        </p:blipFill>
        <p:spPr>
          <a:xfrm>
            <a:off x="5616000" y="2880000"/>
            <a:ext cx="3041280" cy="3857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Духовная литература – сила непобедимая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457200" y="1600200"/>
            <a:ext cx="440028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Тем, кто хочет видеть,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 даёт достаточно света.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Тем, кто видеть не хочет, Он даёт достаточно тьмы.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Блез Паскаль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5" name="Picture 3" descr=""/>
          <p:cNvPicPr/>
          <p:nvPr/>
        </p:nvPicPr>
        <p:blipFill>
          <a:blip r:embed="rId1"/>
          <a:stretch/>
        </p:blipFill>
        <p:spPr>
          <a:xfrm>
            <a:off x="4995720" y="1600200"/>
            <a:ext cx="3342960" cy="452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9" dur="indefinite" restart="never" nodeType="tmRoot">
          <p:childTnLst>
            <p:seq>
              <p:cTn id="1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Духовная литература – источник духовных знаний и отношений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7" name="Picture 2" descr=""/>
          <p:cNvPicPr/>
          <p:nvPr/>
        </p:nvPicPr>
        <p:blipFill>
          <a:blip r:embed="rId1"/>
          <a:stretch/>
        </p:blipFill>
        <p:spPr>
          <a:xfrm>
            <a:off x="1554120" y="1600200"/>
            <a:ext cx="6035400" cy="452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81" dur="indefinite" restart="never" nodeType="tmRoot">
          <p:childTnLst>
            <p:seq>
              <p:cTn id="1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 новых встреч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9" name="Picture 2" descr=""/>
          <p:cNvPicPr/>
          <p:nvPr/>
        </p:nvPicPr>
        <p:blipFill>
          <a:blip r:embed="rId1"/>
          <a:stretch/>
        </p:blipFill>
        <p:spPr>
          <a:xfrm>
            <a:off x="2232000" y="1600200"/>
            <a:ext cx="4679640" cy="452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83" dur="indefinite" restart="never" nodeType="tmRoot">
          <p:childTnLst>
            <p:seq>
              <p:cTn id="1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Application>LibreOffice/5.2.4.2$Linux_x86 LibreOffice_project/3d5603e1122f0f102b62521720ab13a38a4e0eb0</Application>
  <Words>2102</Words>
  <Paragraphs>319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2015-02-15T14:26:04Z</dcterms:created>
  <dc:creator>Людмила</dc:creator>
  <dc:description/>
  <dc:language>ru-RU</dc:language>
  <cp:lastModifiedBy>Сергей  Жгулёв</cp:lastModifiedBy>
  <dcterms:modified xsi:type="dcterms:W3CDTF">2017-01-12T17:24:11Z</dcterms:modified>
  <cp:revision>19</cp:revision>
  <dc:subject/>
  <dc:title>День православной книги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92</vt:i4>
  </property>
</Properties>
</file>