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1" r:id="rId4"/>
    <p:sldId id="258" r:id="rId5"/>
    <p:sldId id="262" r:id="rId6"/>
    <p:sldId id="265" r:id="rId7"/>
    <p:sldId id="267" r:id="rId8"/>
    <p:sldId id="268" r:id="rId9"/>
    <p:sldId id="264" r:id="rId10"/>
    <p:sldId id="263" r:id="rId11"/>
    <p:sldId id="272" r:id="rId12"/>
    <p:sldId id="269" r:id="rId13"/>
    <p:sldId id="270" r:id="rId14"/>
    <p:sldId id="278" r:id="rId15"/>
    <p:sldId id="277" r:id="rId16"/>
  </p:sldIdLst>
  <p:sldSz cx="10080625" cy="567055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648" y="-78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599283-D14B-4743-AD0B-1C164B6340A7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6D24D9D-7AEE-4FC7-A56B-D157F3AE9EA1}">
      <dgm:prSet phldrT="[Текст]" custT="1"/>
      <dgm:spPr/>
      <dgm:t>
        <a:bodyPr/>
        <a:lstStyle/>
        <a:p>
          <a:r>
            <a:rPr lang="ru-RU" sz="1200" dirty="0" smtClean="0"/>
            <a:t>Подготовительный этап</a:t>
          </a:r>
          <a:endParaRPr lang="ru-RU" sz="1200" dirty="0"/>
        </a:p>
      </dgm:t>
    </dgm:pt>
    <dgm:pt modelId="{F13CF971-4F28-4E15-83CF-3BEBD4B65189}" type="parTrans" cxnId="{B5B4A546-78DF-48BE-83A2-B98FF9BE0170}">
      <dgm:prSet/>
      <dgm:spPr/>
      <dgm:t>
        <a:bodyPr/>
        <a:lstStyle/>
        <a:p>
          <a:endParaRPr lang="ru-RU"/>
        </a:p>
      </dgm:t>
    </dgm:pt>
    <dgm:pt modelId="{EC373F11-1F15-488B-8AB5-CFD016190635}" type="sibTrans" cxnId="{B5B4A546-78DF-48BE-83A2-B98FF9BE0170}">
      <dgm:prSet/>
      <dgm:spPr/>
      <dgm:t>
        <a:bodyPr/>
        <a:lstStyle/>
        <a:p>
          <a:endParaRPr lang="ru-RU"/>
        </a:p>
      </dgm:t>
    </dgm:pt>
    <dgm:pt modelId="{C3DB2593-8EC8-465C-9104-B635E7493743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400" dirty="0" smtClean="0"/>
            <a:t>Ознакомление с программой </a:t>
          </a:r>
          <a:endParaRPr lang="ru-RU" sz="1400" dirty="0"/>
        </a:p>
      </dgm:t>
    </dgm:pt>
    <dgm:pt modelId="{4645E903-0AAA-4513-90B5-8D48D19E1C7C}" type="parTrans" cxnId="{810A00FD-8F58-425E-AC1C-9761396B3F98}">
      <dgm:prSet/>
      <dgm:spPr/>
      <dgm:t>
        <a:bodyPr/>
        <a:lstStyle/>
        <a:p>
          <a:endParaRPr lang="ru-RU"/>
        </a:p>
      </dgm:t>
    </dgm:pt>
    <dgm:pt modelId="{50E5EB4B-6C86-4C66-8989-7C6818746111}" type="sibTrans" cxnId="{810A00FD-8F58-425E-AC1C-9761396B3F98}">
      <dgm:prSet/>
      <dgm:spPr/>
      <dgm:t>
        <a:bodyPr/>
        <a:lstStyle/>
        <a:p>
          <a:endParaRPr lang="ru-RU"/>
        </a:p>
      </dgm:t>
    </dgm:pt>
    <dgm:pt modelId="{BE64C044-7092-4171-963A-ACCF03F949B7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400" dirty="0" smtClean="0"/>
            <a:t>Определение классов, которые будут участвовать в апробации программы в ОО</a:t>
          </a:r>
          <a:endParaRPr lang="ru-RU" sz="1400" dirty="0"/>
        </a:p>
      </dgm:t>
    </dgm:pt>
    <dgm:pt modelId="{77699F35-32BA-49BC-AC62-5367B2B03ADB}" type="parTrans" cxnId="{CDC55816-9D19-47F9-A676-BEF237AF2FC6}">
      <dgm:prSet/>
      <dgm:spPr/>
      <dgm:t>
        <a:bodyPr/>
        <a:lstStyle/>
        <a:p>
          <a:endParaRPr lang="ru-RU"/>
        </a:p>
      </dgm:t>
    </dgm:pt>
    <dgm:pt modelId="{730299E3-31AF-4E09-9440-7D2448310A14}" type="sibTrans" cxnId="{CDC55816-9D19-47F9-A676-BEF237AF2FC6}">
      <dgm:prSet/>
      <dgm:spPr/>
      <dgm:t>
        <a:bodyPr/>
        <a:lstStyle/>
        <a:p>
          <a:endParaRPr lang="ru-RU"/>
        </a:p>
      </dgm:t>
    </dgm:pt>
    <dgm:pt modelId="{DD70CBDA-8B81-4421-AFEA-BA321677AF6D}">
      <dgm:prSet phldrT="[Текст]" custT="1"/>
      <dgm:spPr/>
      <dgm:t>
        <a:bodyPr/>
        <a:lstStyle/>
        <a:p>
          <a:r>
            <a:rPr lang="ru-RU" sz="1400" dirty="0" smtClean="0"/>
            <a:t>Основной этап</a:t>
          </a:r>
          <a:endParaRPr lang="ru-RU" sz="1400" dirty="0"/>
        </a:p>
      </dgm:t>
    </dgm:pt>
    <dgm:pt modelId="{B1120AFC-970D-4E91-8081-2972339F10F9}" type="parTrans" cxnId="{93FD7EC8-64D4-48EA-A1E3-1373179E4F84}">
      <dgm:prSet/>
      <dgm:spPr/>
      <dgm:t>
        <a:bodyPr/>
        <a:lstStyle/>
        <a:p>
          <a:endParaRPr lang="ru-RU"/>
        </a:p>
      </dgm:t>
    </dgm:pt>
    <dgm:pt modelId="{1B518768-2094-408D-BD6C-D38E72926107}" type="sibTrans" cxnId="{93FD7EC8-64D4-48EA-A1E3-1373179E4F84}">
      <dgm:prSet/>
      <dgm:spPr/>
      <dgm:t>
        <a:bodyPr/>
        <a:lstStyle/>
        <a:p>
          <a:endParaRPr lang="ru-RU"/>
        </a:p>
      </dgm:t>
    </dgm:pt>
    <dgm:pt modelId="{2BDAF014-7D31-4BBD-A482-EB371F06BA21}">
      <dgm:prSet phldrT="[Текст]" custT="1"/>
      <dgm:spPr/>
      <dgm:t>
        <a:bodyPr/>
        <a:lstStyle/>
        <a:p>
          <a:r>
            <a:rPr lang="ru-RU" sz="2000" dirty="0" smtClean="0"/>
            <a:t>Реализация программы </a:t>
          </a:r>
          <a:endParaRPr lang="ru-RU" sz="2000" dirty="0"/>
        </a:p>
      </dgm:t>
    </dgm:pt>
    <dgm:pt modelId="{CBA0F425-C1DB-400A-BC25-E272D992B59B}" type="parTrans" cxnId="{F9D4305B-F0E7-4C5A-9A0C-563FC33AB502}">
      <dgm:prSet/>
      <dgm:spPr/>
      <dgm:t>
        <a:bodyPr/>
        <a:lstStyle/>
        <a:p>
          <a:endParaRPr lang="ru-RU"/>
        </a:p>
      </dgm:t>
    </dgm:pt>
    <dgm:pt modelId="{44A9E0D0-7CBD-4417-A1B3-BE0AEB7CF613}" type="sibTrans" cxnId="{F9D4305B-F0E7-4C5A-9A0C-563FC33AB502}">
      <dgm:prSet/>
      <dgm:spPr/>
      <dgm:t>
        <a:bodyPr/>
        <a:lstStyle/>
        <a:p>
          <a:endParaRPr lang="ru-RU"/>
        </a:p>
      </dgm:t>
    </dgm:pt>
    <dgm:pt modelId="{D298FDA0-68E6-46DB-91B1-C7FEFFF3A1AE}">
      <dgm:prSet phldrT="[Текст]" custT="1"/>
      <dgm:spPr/>
      <dgm:t>
        <a:bodyPr/>
        <a:lstStyle/>
        <a:p>
          <a:r>
            <a:rPr lang="ru-RU" sz="1200" dirty="0" smtClean="0"/>
            <a:t>Заключительный этап</a:t>
          </a:r>
          <a:endParaRPr lang="ru-RU" sz="1200" dirty="0"/>
        </a:p>
      </dgm:t>
    </dgm:pt>
    <dgm:pt modelId="{C2BAB030-11F6-496F-8260-F0F23C8C654A}" type="parTrans" cxnId="{4FAA0272-0CE3-4539-9B06-C9B446BB53FD}">
      <dgm:prSet/>
      <dgm:spPr/>
      <dgm:t>
        <a:bodyPr/>
        <a:lstStyle/>
        <a:p>
          <a:endParaRPr lang="ru-RU"/>
        </a:p>
      </dgm:t>
    </dgm:pt>
    <dgm:pt modelId="{658F8026-208C-42F3-AFEA-0458F56C92EC}" type="sibTrans" cxnId="{4FAA0272-0CE3-4539-9B06-C9B446BB53FD}">
      <dgm:prSet/>
      <dgm:spPr/>
      <dgm:t>
        <a:bodyPr/>
        <a:lstStyle/>
        <a:p>
          <a:endParaRPr lang="ru-RU"/>
        </a:p>
      </dgm:t>
    </dgm:pt>
    <dgm:pt modelId="{B178C146-7A76-447A-84DE-A7AC4072E4D8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400" dirty="0" smtClean="0"/>
            <a:t>Подведение итогов апробации программы в ОО</a:t>
          </a:r>
          <a:endParaRPr lang="ru-RU" sz="1400" dirty="0"/>
        </a:p>
      </dgm:t>
    </dgm:pt>
    <dgm:pt modelId="{BC50F9F6-10E5-4960-B087-CA0BCAF74F58}" type="parTrans" cxnId="{E8E3A9CB-268D-458A-9B5F-6CEC59D9CE4F}">
      <dgm:prSet/>
      <dgm:spPr/>
      <dgm:t>
        <a:bodyPr/>
        <a:lstStyle/>
        <a:p>
          <a:endParaRPr lang="ru-RU"/>
        </a:p>
      </dgm:t>
    </dgm:pt>
    <dgm:pt modelId="{CA809934-8124-440C-AF18-E74378DF413D}" type="sibTrans" cxnId="{E8E3A9CB-268D-458A-9B5F-6CEC59D9CE4F}">
      <dgm:prSet/>
      <dgm:spPr/>
      <dgm:t>
        <a:bodyPr/>
        <a:lstStyle/>
        <a:p>
          <a:endParaRPr lang="ru-RU"/>
        </a:p>
      </dgm:t>
    </dgm:pt>
    <dgm:pt modelId="{6B360CBD-607E-4704-85F9-55D6305D73CA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400" dirty="0" smtClean="0"/>
            <a:t>Составление отчёта по ОО г.о.Королёв до 15.06.2022</a:t>
          </a:r>
          <a:endParaRPr lang="ru-RU" sz="1400" dirty="0"/>
        </a:p>
      </dgm:t>
    </dgm:pt>
    <dgm:pt modelId="{109A96C0-E9F2-42D6-91A4-C44BE8137638}" type="parTrans" cxnId="{CC7A4355-E9B7-4B19-85FF-B88DDB5D3525}">
      <dgm:prSet/>
      <dgm:spPr/>
      <dgm:t>
        <a:bodyPr/>
        <a:lstStyle/>
        <a:p>
          <a:endParaRPr lang="ru-RU"/>
        </a:p>
      </dgm:t>
    </dgm:pt>
    <dgm:pt modelId="{39B83A71-84D5-48C4-BD38-2AE942ED33C5}" type="sibTrans" cxnId="{CC7A4355-E9B7-4B19-85FF-B88DDB5D3525}">
      <dgm:prSet/>
      <dgm:spPr/>
      <dgm:t>
        <a:bodyPr/>
        <a:lstStyle/>
        <a:p>
          <a:endParaRPr lang="ru-RU"/>
        </a:p>
      </dgm:t>
    </dgm:pt>
    <dgm:pt modelId="{10070823-6BE0-46CE-BE9A-A041E6E7026B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400" dirty="0" smtClean="0"/>
            <a:t>Назначение ответственных лиц за апробацию программы в ОО </a:t>
          </a:r>
          <a:endParaRPr lang="ru-RU" sz="1400" dirty="0"/>
        </a:p>
      </dgm:t>
    </dgm:pt>
    <dgm:pt modelId="{E14127AA-F1F7-4FE8-BC9B-D822D07AAEE3}" type="parTrans" cxnId="{8E50D3FA-9C7C-4489-8FCA-B08E5DEFC374}">
      <dgm:prSet/>
      <dgm:spPr/>
      <dgm:t>
        <a:bodyPr/>
        <a:lstStyle/>
        <a:p>
          <a:endParaRPr lang="ru-RU"/>
        </a:p>
      </dgm:t>
    </dgm:pt>
    <dgm:pt modelId="{B3FEA76F-88A1-48D0-8138-421B4BF8CD6C}" type="sibTrans" cxnId="{8E50D3FA-9C7C-4489-8FCA-B08E5DEFC374}">
      <dgm:prSet/>
      <dgm:spPr/>
      <dgm:t>
        <a:bodyPr/>
        <a:lstStyle/>
        <a:p>
          <a:endParaRPr lang="ru-RU"/>
        </a:p>
      </dgm:t>
    </dgm:pt>
    <dgm:pt modelId="{A32C5F03-2C7C-409A-BCA8-2EEDA7013D93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400" dirty="0" smtClean="0"/>
            <a:t>Издание приказ об апробации программы в ОО </a:t>
          </a:r>
          <a:r>
            <a:rPr lang="ru-RU" sz="1400" b="1" u="sng" dirty="0" smtClean="0"/>
            <a:t>до 16.02.2022 </a:t>
          </a:r>
          <a:endParaRPr lang="ru-RU" sz="1400" b="1" u="sng" dirty="0"/>
        </a:p>
      </dgm:t>
    </dgm:pt>
    <dgm:pt modelId="{2161F852-989E-48FF-B62F-0466F734F81A}" type="sibTrans" cxnId="{1BC064F3-B697-43FA-B96A-DAB4A43F5E68}">
      <dgm:prSet/>
      <dgm:spPr/>
      <dgm:t>
        <a:bodyPr/>
        <a:lstStyle/>
        <a:p>
          <a:endParaRPr lang="ru-RU"/>
        </a:p>
      </dgm:t>
    </dgm:pt>
    <dgm:pt modelId="{BEF740D2-4942-4E97-B0FC-39086264B574}" type="parTrans" cxnId="{1BC064F3-B697-43FA-B96A-DAB4A43F5E68}">
      <dgm:prSet/>
      <dgm:spPr/>
      <dgm:t>
        <a:bodyPr/>
        <a:lstStyle/>
        <a:p>
          <a:endParaRPr lang="ru-RU"/>
        </a:p>
      </dgm:t>
    </dgm:pt>
    <dgm:pt modelId="{B77CD666-7974-499A-A6FB-494B2AE86743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400" dirty="0" smtClean="0"/>
            <a:t>Предоставление аналитической справки –отчёта до </a:t>
          </a:r>
          <a:r>
            <a:rPr lang="ru-RU" sz="1400" b="1" u="sng" dirty="0" smtClean="0"/>
            <a:t>30.05. 2022 </a:t>
          </a:r>
          <a:r>
            <a:rPr lang="ru-RU" sz="1400" dirty="0" smtClean="0"/>
            <a:t>в МБУ ДПО «УМОЦ»  </a:t>
          </a:r>
          <a:endParaRPr lang="ru-RU" sz="1400" dirty="0"/>
        </a:p>
      </dgm:t>
    </dgm:pt>
    <dgm:pt modelId="{96902538-4000-4CDE-B3DE-CF1DB38CA905}" type="parTrans" cxnId="{58703885-75EC-4EA9-A743-F3A8028715D9}">
      <dgm:prSet/>
      <dgm:spPr/>
      <dgm:t>
        <a:bodyPr/>
        <a:lstStyle/>
        <a:p>
          <a:endParaRPr lang="ru-RU"/>
        </a:p>
      </dgm:t>
    </dgm:pt>
    <dgm:pt modelId="{5BADB64C-709F-446C-B77B-21E4610A9360}" type="sibTrans" cxnId="{58703885-75EC-4EA9-A743-F3A8028715D9}">
      <dgm:prSet/>
      <dgm:spPr/>
      <dgm:t>
        <a:bodyPr/>
        <a:lstStyle/>
        <a:p>
          <a:endParaRPr lang="ru-RU"/>
        </a:p>
      </dgm:t>
    </dgm:pt>
    <dgm:pt modelId="{E8ECEF4F-265C-4D24-A3A8-F4F071A25CFE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400" dirty="0" smtClean="0"/>
            <a:t>Установочное городское совещание по изучению программы «Курс юного переговорщика»</a:t>
          </a:r>
          <a:endParaRPr lang="ru-RU" sz="1400" dirty="0"/>
        </a:p>
      </dgm:t>
    </dgm:pt>
    <dgm:pt modelId="{4A404C2E-30D9-4422-977F-8207F5C5B5EC}" type="parTrans" cxnId="{B08C2F2C-4E42-4F29-8A43-C8E8565AE310}">
      <dgm:prSet/>
      <dgm:spPr/>
      <dgm:t>
        <a:bodyPr/>
        <a:lstStyle/>
        <a:p>
          <a:endParaRPr lang="ru-RU"/>
        </a:p>
      </dgm:t>
    </dgm:pt>
    <dgm:pt modelId="{EA9347B3-F2C3-4B85-B604-B2DE384D9896}" type="sibTrans" cxnId="{B08C2F2C-4E42-4F29-8A43-C8E8565AE310}">
      <dgm:prSet/>
      <dgm:spPr/>
      <dgm:t>
        <a:bodyPr/>
        <a:lstStyle/>
        <a:p>
          <a:endParaRPr lang="ru-RU"/>
        </a:p>
      </dgm:t>
    </dgm:pt>
    <dgm:pt modelId="{6067A349-95F7-48E4-9759-60635C9FA5A2}" type="pres">
      <dgm:prSet presAssocID="{98599283-D14B-4743-AD0B-1C164B6340A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9E4AC2-1591-456E-9E10-A9FEDF90872B}" type="pres">
      <dgm:prSet presAssocID="{B6D24D9D-7AEE-4FC7-A56B-D157F3AE9EA1}" presName="composite" presStyleCnt="0"/>
      <dgm:spPr/>
    </dgm:pt>
    <dgm:pt modelId="{3929B8F9-7934-4FB2-BF8A-F68186A7D607}" type="pres">
      <dgm:prSet presAssocID="{B6D24D9D-7AEE-4FC7-A56B-D157F3AE9EA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44904-482E-49E1-9306-53796E511483}" type="pres">
      <dgm:prSet presAssocID="{B6D24D9D-7AEE-4FC7-A56B-D157F3AE9EA1}" presName="descendantText" presStyleLbl="alignAcc1" presStyleIdx="0" presStyleCnt="3" custScaleY="182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7D9F54-E513-459D-9E5B-D34926D0BDE8}" type="pres">
      <dgm:prSet presAssocID="{EC373F11-1F15-488B-8AB5-CFD016190635}" presName="sp" presStyleCnt="0"/>
      <dgm:spPr/>
    </dgm:pt>
    <dgm:pt modelId="{FD8F6447-FE84-43AD-84B3-B2D8098E1DFA}" type="pres">
      <dgm:prSet presAssocID="{DD70CBDA-8B81-4421-AFEA-BA321677AF6D}" presName="composite" presStyleCnt="0"/>
      <dgm:spPr/>
    </dgm:pt>
    <dgm:pt modelId="{88CE79EE-FE0C-4F24-9E71-340C5AA5DA20}" type="pres">
      <dgm:prSet presAssocID="{DD70CBDA-8B81-4421-AFEA-BA321677AF6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495EE-727A-4BF9-B178-C03869DBAFD4}" type="pres">
      <dgm:prSet presAssocID="{DD70CBDA-8B81-4421-AFEA-BA321677AF6D}" presName="descendantText" presStyleLbl="alignAcc1" presStyleIdx="1" presStyleCnt="3" custScaleY="81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6CCB6-B5E3-4A54-8B41-2DF9DB870024}" type="pres">
      <dgm:prSet presAssocID="{1B518768-2094-408D-BD6C-D38E72926107}" presName="sp" presStyleCnt="0"/>
      <dgm:spPr/>
    </dgm:pt>
    <dgm:pt modelId="{6EEF6778-3368-482E-8D29-039E328DD8D8}" type="pres">
      <dgm:prSet presAssocID="{D298FDA0-68E6-46DB-91B1-C7FEFFF3A1AE}" presName="composite" presStyleCnt="0"/>
      <dgm:spPr/>
    </dgm:pt>
    <dgm:pt modelId="{10F99876-CDA4-4745-B3BC-F0824238C601}" type="pres">
      <dgm:prSet presAssocID="{D298FDA0-68E6-46DB-91B1-C7FEFFF3A1A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9A256E-7C9F-4AA0-AEE2-669A276499D5}" type="pres">
      <dgm:prSet presAssocID="{D298FDA0-68E6-46DB-91B1-C7FEFFF3A1AE}" presName="descendantText" presStyleLbl="alignAcc1" presStyleIdx="2" presStyleCnt="3" custScaleY="140301" custLinFactNeighborX="237" custLinFactNeighborY="-4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FD7EC8-64D4-48EA-A1E3-1373179E4F84}" srcId="{98599283-D14B-4743-AD0B-1C164B6340A7}" destId="{DD70CBDA-8B81-4421-AFEA-BA321677AF6D}" srcOrd="1" destOrd="0" parTransId="{B1120AFC-970D-4E91-8081-2972339F10F9}" sibTransId="{1B518768-2094-408D-BD6C-D38E72926107}"/>
    <dgm:cxn modelId="{8E50D3FA-9C7C-4489-8FCA-B08E5DEFC374}" srcId="{B6D24D9D-7AEE-4FC7-A56B-D157F3AE9EA1}" destId="{10070823-6BE0-46CE-BE9A-A041E6E7026B}" srcOrd="1" destOrd="0" parTransId="{E14127AA-F1F7-4FE8-BC9B-D822D07AAEE3}" sibTransId="{B3FEA76F-88A1-48D0-8138-421B4BF8CD6C}"/>
    <dgm:cxn modelId="{36DCF331-0E01-44D2-AE8E-77E63E51EB4A}" type="presOf" srcId="{A32C5F03-2C7C-409A-BCA8-2EEDA7013D93}" destId="{1A344904-482E-49E1-9306-53796E511483}" srcOrd="0" destOrd="3" presId="urn:microsoft.com/office/officeart/2005/8/layout/chevron2"/>
    <dgm:cxn modelId="{1BC064F3-B697-43FA-B96A-DAB4A43F5E68}" srcId="{B6D24D9D-7AEE-4FC7-A56B-D157F3AE9EA1}" destId="{A32C5F03-2C7C-409A-BCA8-2EEDA7013D93}" srcOrd="3" destOrd="0" parTransId="{BEF740D2-4942-4E97-B0FC-39086264B574}" sibTransId="{2161F852-989E-48FF-B62F-0466F734F81A}"/>
    <dgm:cxn modelId="{F9D4305B-F0E7-4C5A-9A0C-563FC33AB502}" srcId="{DD70CBDA-8B81-4421-AFEA-BA321677AF6D}" destId="{2BDAF014-7D31-4BBD-A482-EB371F06BA21}" srcOrd="0" destOrd="0" parTransId="{CBA0F425-C1DB-400A-BC25-E272D992B59B}" sibTransId="{44A9E0D0-7CBD-4417-A1B3-BE0AEB7CF613}"/>
    <dgm:cxn modelId="{D7FB94A8-386A-4FDA-B00F-AB8D52A5DC7B}" type="presOf" srcId="{B6D24D9D-7AEE-4FC7-A56B-D157F3AE9EA1}" destId="{3929B8F9-7934-4FB2-BF8A-F68186A7D607}" srcOrd="0" destOrd="0" presId="urn:microsoft.com/office/officeart/2005/8/layout/chevron2"/>
    <dgm:cxn modelId="{E3D96B60-C5C8-48D8-81F3-DB6E70F5CE08}" type="presOf" srcId="{BE64C044-7092-4171-963A-ACCF03F949B7}" destId="{1A344904-482E-49E1-9306-53796E511483}" srcOrd="0" destOrd="2" presId="urn:microsoft.com/office/officeart/2005/8/layout/chevron2"/>
    <dgm:cxn modelId="{D80B2F1D-6E8E-4630-9D47-66E0276F6139}" type="presOf" srcId="{D298FDA0-68E6-46DB-91B1-C7FEFFF3A1AE}" destId="{10F99876-CDA4-4745-B3BC-F0824238C601}" srcOrd="0" destOrd="0" presId="urn:microsoft.com/office/officeart/2005/8/layout/chevron2"/>
    <dgm:cxn modelId="{E8E3A9CB-268D-458A-9B5F-6CEC59D9CE4F}" srcId="{D298FDA0-68E6-46DB-91B1-C7FEFFF3A1AE}" destId="{B178C146-7A76-447A-84DE-A7AC4072E4D8}" srcOrd="0" destOrd="0" parTransId="{BC50F9F6-10E5-4960-B087-CA0BCAF74F58}" sibTransId="{CA809934-8124-440C-AF18-E74378DF413D}"/>
    <dgm:cxn modelId="{502554B6-A57B-4886-B9A5-C85E13103E75}" type="presOf" srcId="{B77CD666-7974-499A-A6FB-494B2AE86743}" destId="{359A256E-7C9F-4AA0-AEE2-669A276499D5}" srcOrd="0" destOrd="1" presId="urn:microsoft.com/office/officeart/2005/8/layout/chevron2"/>
    <dgm:cxn modelId="{58703885-75EC-4EA9-A743-F3A8028715D9}" srcId="{D298FDA0-68E6-46DB-91B1-C7FEFFF3A1AE}" destId="{B77CD666-7974-499A-A6FB-494B2AE86743}" srcOrd="1" destOrd="0" parTransId="{96902538-4000-4CDE-B3DE-CF1DB38CA905}" sibTransId="{5BADB64C-709F-446C-B77B-21E4610A9360}"/>
    <dgm:cxn modelId="{6244AEC9-85DB-48BE-B293-5C93E9CA7F19}" type="presOf" srcId="{6B360CBD-607E-4704-85F9-55D6305D73CA}" destId="{359A256E-7C9F-4AA0-AEE2-669A276499D5}" srcOrd="0" destOrd="2" presId="urn:microsoft.com/office/officeart/2005/8/layout/chevron2"/>
    <dgm:cxn modelId="{CDC55816-9D19-47F9-A676-BEF237AF2FC6}" srcId="{B6D24D9D-7AEE-4FC7-A56B-D157F3AE9EA1}" destId="{BE64C044-7092-4171-963A-ACCF03F949B7}" srcOrd="2" destOrd="0" parTransId="{77699F35-32BA-49BC-AC62-5367B2B03ADB}" sibTransId="{730299E3-31AF-4E09-9440-7D2448310A14}"/>
    <dgm:cxn modelId="{9D76C8BF-1AF0-43B5-AE5E-00977F777255}" type="presOf" srcId="{98599283-D14B-4743-AD0B-1C164B6340A7}" destId="{6067A349-95F7-48E4-9759-60635C9FA5A2}" srcOrd="0" destOrd="0" presId="urn:microsoft.com/office/officeart/2005/8/layout/chevron2"/>
    <dgm:cxn modelId="{CC7A4355-E9B7-4B19-85FF-B88DDB5D3525}" srcId="{D298FDA0-68E6-46DB-91B1-C7FEFFF3A1AE}" destId="{6B360CBD-607E-4704-85F9-55D6305D73CA}" srcOrd="2" destOrd="0" parTransId="{109A96C0-E9F2-42D6-91A4-C44BE8137638}" sibTransId="{39B83A71-84D5-48C4-BD38-2AE942ED33C5}"/>
    <dgm:cxn modelId="{785ACB1E-0164-4C62-8749-8AA26E2310A6}" type="presOf" srcId="{2BDAF014-7D31-4BBD-A482-EB371F06BA21}" destId="{E74495EE-727A-4BF9-B178-C03869DBAFD4}" srcOrd="0" destOrd="0" presId="urn:microsoft.com/office/officeart/2005/8/layout/chevron2"/>
    <dgm:cxn modelId="{B5B4A546-78DF-48BE-83A2-B98FF9BE0170}" srcId="{98599283-D14B-4743-AD0B-1C164B6340A7}" destId="{B6D24D9D-7AEE-4FC7-A56B-D157F3AE9EA1}" srcOrd="0" destOrd="0" parTransId="{F13CF971-4F28-4E15-83CF-3BEBD4B65189}" sibTransId="{EC373F11-1F15-488B-8AB5-CFD016190635}"/>
    <dgm:cxn modelId="{F0BA8E1C-A3D6-489F-BC82-A023E45008B2}" type="presOf" srcId="{C3DB2593-8EC8-465C-9104-B635E7493743}" destId="{1A344904-482E-49E1-9306-53796E511483}" srcOrd="0" destOrd="0" presId="urn:microsoft.com/office/officeart/2005/8/layout/chevron2"/>
    <dgm:cxn modelId="{664CAEF9-FD75-4B91-86E9-C089D5AD81A6}" type="presOf" srcId="{B178C146-7A76-447A-84DE-A7AC4072E4D8}" destId="{359A256E-7C9F-4AA0-AEE2-669A276499D5}" srcOrd="0" destOrd="0" presId="urn:microsoft.com/office/officeart/2005/8/layout/chevron2"/>
    <dgm:cxn modelId="{B08C2F2C-4E42-4F29-8A43-C8E8565AE310}" srcId="{B6D24D9D-7AEE-4FC7-A56B-D157F3AE9EA1}" destId="{E8ECEF4F-265C-4D24-A3A8-F4F071A25CFE}" srcOrd="4" destOrd="0" parTransId="{4A404C2E-30D9-4422-977F-8207F5C5B5EC}" sibTransId="{EA9347B3-F2C3-4B85-B604-B2DE384D9896}"/>
    <dgm:cxn modelId="{4FAA0272-0CE3-4539-9B06-C9B446BB53FD}" srcId="{98599283-D14B-4743-AD0B-1C164B6340A7}" destId="{D298FDA0-68E6-46DB-91B1-C7FEFFF3A1AE}" srcOrd="2" destOrd="0" parTransId="{C2BAB030-11F6-496F-8260-F0F23C8C654A}" sibTransId="{658F8026-208C-42F3-AFEA-0458F56C92EC}"/>
    <dgm:cxn modelId="{A4A64672-871E-499F-AB2E-FC4B766762D1}" type="presOf" srcId="{DD70CBDA-8B81-4421-AFEA-BA321677AF6D}" destId="{88CE79EE-FE0C-4F24-9E71-340C5AA5DA20}" srcOrd="0" destOrd="0" presId="urn:microsoft.com/office/officeart/2005/8/layout/chevron2"/>
    <dgm:cxn modelId="{A74B9537-6331-430B-B3E5-5B71FF73B41C}" type="presOf" srcId="{10070823-6BE0-46CE-BE9A-A041E6E7026B}" destId="{1A344904-482E-49E1-9306-53796E511483}" srcOrd="0" destOrd="1" presId="urn:microsoft.com/office/officeart/2005/8/layout/chevron2"/>
    <dgm:cxn modelId="{B3CA11D5-B37F-4E07-A1F2-1DE06BD2DC32}" type="presOf" srcId="{E8ECEF4F-265C-4D24-A3A8-F4F071A25CFE}" destId="{1A344904-482E-49E1-9306-53796E511483}" srcOrd="0" destOrd="4" presId="urn:microsoft.com/office/officeart/2005/8/layout/chevron2"/>
    <dgm:cxn modelId="{810A00FD-8F58-425E-AC1C-9761396B3F98}" srcId="{B6D24D9D-7AEE-4FC7-A56B-D157F3AE9EA1}" destId="{C3DB2593-8EC8-465C-9104-B635E7493743}" srcOrd="0" destOrd="0" parTransId="{4645E903-0AAA-4513-90B5-8D48D19E1C7C}" sibTransId="{50E5EB4B-6C86-4C66-8989-7C6818746111}"/>
    <dgm:cxn modelId="{D4F31E0D-60C5-43E7-AD32-74783F352DB3}" type="presParOf" srcId="{6067A349-95F7-48E4-9759-60635C9FA5A2}" destId="{BA9E4AC2-1591-456E-9E10-A9FEDF90872B}" srcOrd="0" destOrd="0" presId="urn:microsoft.com/office/officeart/2005/8/layout/chevron2"/>
    <dgm:cxn modelId="{5645AF25-741E-40CD-A752-EE4F950FBC8F}" type="presParOf" srcId="{BA9E4AC2-1591-456E-9E10-A9FEDF90872B}" destId="{3929B8F9-7934-4FB2-BF8A-F68186A7D607}" srcOrd="0" destOrd="0" presId="urn:microsoft.com/office/officeart/2005/8/layout/chevron2"/>
    <dgm:cxn modelId="{3AE6DE0F-73AD-49E7-AD9B-4AAC8A73175D}" type="presParOf" srcId="{BA9E4AC2-1591-456E-9E10-A9FEDF90872B}" destId="{1A344904-482E-49E1-9306-53796E511483}" srcOrd="1" destOrd="0" presId="urn:microsoft.com/office/officeart/2005/8/layout/chevron2"/>
    <dgm:cxn modelId="{0D6A74A4-38EE-4AF1-BDBF-ED0BAD831C5A}" type="presParOf" srcId="{6067A349-95F7-48E4-9759-60635C9FA5A2}" destId="{F17D9F54-E513-459D-9E5B-D34926D0BDE8}" srcOrd="1" destOrd="0" presId="urn:microsoft.com/office/officeart/2005/8/layout/chevron2"/>
    <dgm:cxn modelId="{4007AF58-636E-4761-B339-D0D1E7BAF8A9}" type="presParOf" srcId="{6067A349-95F7-48E4-9759-60635C9FA5A2}" destId="{FD8F6447-FE84-43AD-84B3-B2D8098E1DFA}" srcOrd="2" destOrd="0" presId="urn:microsoft.com/office/officeart/2005/8/layout/chevron2"/>
    <dgm:cxn modelId="{71145BFA-8DB1-4702-9D48-E75C8DD42A07}" type="presParOf" srcId="{FD8F6447-FE84-43AD-84B3-B2D8098E1DFA}" destId="{88CE79EE-FE0C-4F24-9E71-340C5AA5DA20}" srcOrd="0" destOrd="0" presId="urn:microsoft.com/office/officeart/2005/8/layout/chevron2"/>
    <dgm:cxn modelId="{461BFDCC-86CE-415F-B9D6-0B1F4D02279A}" type="presParOf" srcId="{FD8F6447-FE84-43AD-84B3-B2D8098E1DFA}" destId="{E74495EE-727A-4BF9-B178-C03869DBAFD4}" srcOrd="1" destOrd="0" presId="urn:microsoft.com/office/officeart/2005/8/layout/chevron2"/>
    <dgm:cxn modelId="{77C2BB12-A1AE-4C4E-9AA9-24DABF01C721}" type="presParOf" srcId="{6067A349-95F7-48E4-9759-60635C9FA5A2}" destId="{A476CCB6-B5E3-4A54-8B41-2DF9DB870024}" srcOrd="3" destOrd="0" presId="urn:microsoft.com/office/officeart/2005/8/layout/chevron2"/>
    <dgm:cxn modelId="{D8C27959-5939-4501-AE43-89DD22F180AD}" type="presParOf" srcId="{6067A349-95F7-48E4-9759-60635C9FA5A2}" destId="{6EEF6778-3368-482E-8D29-039E328DD8D8}" srcOrd="4" destOrd="0" presId="urn:microsoft.com/office/officeart/2005/8/layout/chevron2"/>
    <dgm:cxn modelId="{824B0DEA-364B-48BF-BF8F-6D29E8B2FD57}" type="presParOf" srcId="{6EEF6778-3368-482E-8D29-039E328DD8D8}" destId="{10F99876-CDA4-4745-B3BC-F0824238C601}" srcOrd="0" destOrd="0" presId="urn:microsoft.com/office/officeart/2005/8/layout/chevron2"/>
    <dgm:cxn modelId="{6FC9C1E8-AFFF-430A-A236-0A2D589284DE}" type="presParOf" srcId="{6EEF6778-3368-482E-8D29-039E328DD8D8}" destId="{359A256E-7C9F-4AA0-AEE2-669A276499D5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29B8F9-7934-4FB2-BF8A-F68186A7D607}">
      <dsp:nvSpPr>
        <dsp:cNvPr id="0" name=""/>
        <dsp:cNvSpPr/>
      </dsp:nvSpPr>
      <dsp:spPr>
        <a:xfrm rot="5400000">
          <a:off x="-196565" y="551170"/>
          <a:ext cx="1310435" cy="91730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Подготовительный этап</a:t>
          </a:r>
          <a:endParaRPr lang="ru-RU" sz="1200" kern="1200" dirty="0"/>
        </a:p>
      </dsp:txBody>
      <dsp:txXfrm rot="5400000">
        <a:off x="-196565" y="551170"/>
        <a:ext cx="1310435" cy="917304"/>
      </dsp:txXfrm>
    </dsp:sp>
    <dsp:sp modelId="{1A344904-482E-49E1-9306-53796E511483}">
      <dsp:nvSpPr>
        <dsp:cNvPr id="0" name=""/>
        <dsp:cNvSpPr/>
      </dsp:nvSpPr>
      <dsp:spPr>
        <a:xfrm rot="5400000">
          <a:off x="4110079" y="-3189342"/>
          <a:ext cx="1554129" cy="79396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Ознакомление с программой </a:t>
          </a:r>
          <a:endParaRPr lang="ru-RU" sz="1400" kern="1200" dirty="0"/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Назначение ответственных лиц за апробацию программы в ОО </a:t>
          </a:r>
          <a:endParaRPr lang="ru-RU" sz="1400" kern="1200" dirty="0"/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Определение классов, которые будут участвовать в апробации программы в ОО</a:t>
          </a:r>
          <a:endParaRPr lang="ru-RU" sz="1400" kern="1200" dirty="0"/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Издание приказ об апробации программы в ОО </a:t>
          </a:r>
          <a:r>
            <a:rPr lang="ru-RU" sz="1400" b="1" u="sng" kern="1200" dirty="0" smtClean="0"/>
            <a:t>до 16.02.2022 </a:t>
          </a:r>
          <a:endParaRPr lang="ru-RU" sz="1400" b="1" u="sng" kern="1200" dirty="0"/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Установочное городское совещание по изучению программы «Курс юного переговорщика»</a:t>
          </a:r>
          <a:endParaRPr lang="ru-RU" sz="1400" kern="1200" dirty="0"/>
        </a:p>
      </dsp:txBody>
      <dsp:txXfrm rot="5400000">
        <a:off x="4110079" y="-3189342"/>
        <a:ext cx="1554129" cy="7939679"/>
      </dsp:txXfrm>
    </dsp:sp>
    <dsp:sp modelId="{88CE79EE-FE0C-4F24-9E71-340C5AA5DA20}">
      <dsp:nvSpPr>
        <dsp:cNvPr id="0" name=""/>
        <dsp:cNvSpPr/>
      </dsp:nvSpPr>
      <dsp:spPr>
        <a:xfrm rot="5400000">
          <a:off x="-196565" y="1691233"/>
          <a:ext cx="1310435" cy="917304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Основной этап</a:t>
          </a:r>
          <a:endParaRPr lang="ru-RU" sz="1400" kern="1200" dirty="0"/>
        </a:p>
      </dsp:txBody>
      <dsp:txXfrm rot="5400000">
        <a:off x="-196565" y="1691233"/>
        <a:ext cx="1310435" cy="917304"/>
      </dsp:txXfrm>
    </dsp:sp>
    <dsp:sp modelId="{E74495EE-727A-4BF9-B178-C03869DBAFD4}">
      <dsp:nvSpPr>
        <dsp:cNvPr id="0" name=""/>
        <dsp:cNvSpPr/>
      </dsp:nvSpPr>
      <dsp:spPr>
        <a:xfrm rot="5400000">
          <a:off x="4538305" y="-2049279"/>
          <a:ext cx="697678" cy="79396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Реализация программы </a:t>
          </a:r>
          <a:endParaRPr lang="ru-RU" sz="2000" kern="1200" dirty="0"/>
        </a:p>
      </dsp:txBody>
      <dsp:txXfrm rot="5400000">
        <a:off x="4538305" y="-2049279"/>
        <a:ext cx="697678" cy="7939679"/>
      </dsp:txXfrm>
    </dsp:sp>
    <dsp:sp modelId="{10F99876-CDA4-4745-B3BC-F0824238C601}">
      <dsp:nvSpPr>
        <dsp:cNvPr id="0" name=""/>
        <dsp:cNvSpPr/>
      </dsp:nvSpPr>
      <dsp:spPr>
        <a:xfrm rot="5400000">
          <a:off x="-196565" y="3002935"/>
          <a:ext cx="1310435" cy="917304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Заключительный этап</a:t>
          </a:r>
          <a:endParaRPr lang="ru-RU" sz="1200" kern="1200" dirty="0"/>
        </a:p>
      </dsp:txBody>
      <dsp:txXfrm rot="5400000">
        <a:off x="-196565" y="3002935"/>
        <a:ext cx="1310435" cy="917304"/>
      </dsp:txXfrm>
    </dsp:sp>
    <dsp:sp modelId="{359A256E-7C9F-4AA0-AEE2-669A276499D5}">
      <dsp:nvSpPr>
        <dsp:cNvPr id="0" name=""/>
        <dsp:cNvSpPr/>
      </dsp:nvSpPr>
      <dsp:spPr>
        <a:xfrm rot="5400000">
          <a:off x="4289614" y="-780022"/>
          <a:ext cx="1195060" cy="79396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Подведение итогов апробации программы в ОО</a:t>
          </a:r>
          <a:endParaRPr lang="ru-RU" sz="1400" kern="1200" dirty="0"/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Предоставление аналитической справки –отчёта до </a:t>
          </a:r>
          <a:r>
            <a:rPr lang="ru-RU" sz="1400" b="1" u="sng" kern="1200" dirty="0" smtClean="0"/>
            <a:t>30.05. 2022 </a:t>
          </a:r>
          <a:r>
            <a:rPr lang="ru-RU" sz="1400" kern="1200" dirty="0" smtClean="0"/>
            <a:t>в МБУ ДПО «УМОЦ»  </a:t>
          </a:r>
          <a:endParaRPr lang="ru-RU" sz="1400" kern="1200" dirty="0"/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Составление отчёта по ОО г.о.Королёв до 15.06.2022</a:t>
          </a:r>
          <a:endParaRPr lang="ru-RU" sz="1400" kern="1200" dirty="0"/>
        </a:p>
      </dsp:txBody>
      <dsp:txXfrm rot="5400000">
        <a:off x="4289614" y="-780022"/>
        <a:ext cx="1195060" cy="7939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900000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40000" y="3328200"/>
            <a:ext cx="900000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151600" y="12600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540000" y="33282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5151600" y="33282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2897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583080" y="1260000"/>
            <a:ext cx="2897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625800" y="1260000"/>
            <a:ext cx="2897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540000" y="3328200"/>
            <a:ext cx="2897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583080" y="3328200"/>
            <a:ext cx="2897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625800" y="3328200"/>
            <a:ext cx="2897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40000" y="1260000"/>
            <a:ext cx="9000000" cy="39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highlight>
                <a:srgbClr val="FFFFFF"/>
              </a:highlight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9000000" cy="39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4391640" cy="39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5151600" y="1260000"/>
            <a:ext cx="4391640" cy="39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40000" y="180000"/>
            <a:ext cx="8280000" cy="292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highlight>
                <a:srgbClr val="FFFFFF"/>
              </a:highlight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5151600" y="1260000"/>
            <a:ext cx="4391640" cy="39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540000" y="33282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40000" y="1260000"/>
            <a:ext cx="9000000" cy="39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highlight>
                <a:srgbClr val="FFFFFF"/>
              </a:highlight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4391640" cy="39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5151600" y="12600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5151600" y="33282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151600" y="12600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40000" y="3328200"/>
            <a:ext cx="900000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900000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540000" y="3328200"/>
            <a:ext cx="900000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151600" y="12600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540000" y="33282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5151600" y="33282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2897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3583080" y="1260000"/>
            <a:ext cx="2897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6625800" y="1260000"/>
            <a:ext cx="2897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540000" y="3328200"/>
            <a:ext cx="2897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/>
          </p:nvPr>
        </p:nvSpPr>
        <p:spPr>
          <a:xfrm>
            <a:off x="3583080" y="3328200"/>
            <a:ext cx="2897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/>
          </p:nvPr>
        </p:nvSpPr>
        <p:spPr>
          <a:xfrm>
            <a:off x="6625800" y="3328200"/>
            <a:ext cx="2897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9000000" cy="39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4391640" cy="39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5151600" y="1260000"/>
            <a:ext cx="4391640" cy="39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40000" y="180000"/>
            <a:ext cx="8280000" cy="292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highlight>
                <a:srgbClr val="FFFFFF"/>
              </a:highlight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5151600" y="1260000"/>
            <a:ext cx="4391640" cy="39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540000" y="33282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4391640" cy="39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151600" y="12600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151600" y="33282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151600" y="1260000"/>
            <a:ext cx="43916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40000" y="3328200"/>
            <a:ext cx="900000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40000" y="1620000"/>
            <a:ext cx="7560000" cy="99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3300" b="0" strike="noStrike" spc="-1">
                <a:solidFill>
                  <a:srgbClr val="FF8000"/>
                </a:solidFill>
                <a:highlight>
                  <a:srgbClr val="FFFFFF"/>
                </a:highlight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540000" y="3060000"/>
            <a:ext cx="9000000" cy="234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060"/>
              </a:spcBef>
              <a:buClr>
                <a:srgbClr val="FF8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highlight>
                  <a:srgbClr val="FFFFFF"/>
                </a:highlight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850"/>
              </a:spcBef>
              <a:buClr>
                <a:srgbClr val="FF8000"/>
              </a:buClr>
              <a:buSzPct val="45000"/>
              <a:buFont typeface="Wingdings" charset="2"/>
              <a:buChar char=""/>
            </a:pPr>
            <a:r>
              <a:rPr lang="ru-RU" sz="2100" b="0" strike="noStrike" spc="-1">
                <a:highlight>
                  <a:srgbClr val="FFFFFF"/>
                </a:highlight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635"/>
              </a:spcBef>
              <a:buClr>
                <a:srgbClr val="FF8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highlight>
                  <a:srgbClr val="FFFFFF"/>
                </a:highlight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425"/>
              </a:spcBef>
              <a:buClr>
                <a:srgbClr val="FF8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highlight>
                  <a:srgbClr val="FFFFFF"/>
                </a:highlight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13"/>
              </a:spcBef>
              <a:buClr>
                <a:srgbClr val="FF8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highlight>
                  <a:srgbClr val="FFFFFF"/>
                </a:highlight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13"/>
              </a:spcBef>
              <a:buClr>
                <a:srgbClr val="FF8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highlight>
                  <a:srgbClr val="FFFFFF"/>
                </a:highlight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13"/>
              </a:spcBef>
              <a:buClr>
                <a:srgbClr val="FF8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highlight>
                  <a:srgbClr val="FFFFFF"/>
                </a:highlight>
                <a:latin typeface="Arial"/>
              </a:rPr>
              <a:t>Седьмой уровень структуры</a:t>
            </a:r>
          </a:p>
        </p:txBody>
      </p:sp>
      <p:pic>
        <p:nvPicPr>
          <p:cNvPr id="2" name="Рисунок 1"/>
          <p:cNvPicPr/>
          <p:nvPr/>
        </p:nvPicPr>
        <p:blipFill>
          <a:blip r:embed="rId14" cstate="print"/>
          <a:stretch/>
        </p:blipFill>
        <p:spPr>
          <a:xfrm>
            <a:off x="360000" y="1440000"/>
            <a:ext cx="9122400" cy="1440000"/>
          </a:xfrm>
          <a:prstGeom prst="rect">
            <a:avLst/>
          </a:prstGeom>
          <a:ln w="2520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0" y="-8640"/>
            <a:ext cx="10080000" cy="90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2700" b="0" strike="noStrike" spc="-1">
                <a:solidFill>
                  <a:srgbClr val="FF66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39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057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850"/>
              </a:spcBef>
              <a:buClr>
                <a:srgbClr val="FF6600"/>
              </a:buClr>
              <a:buSzPct val="75000"/>
              <a:buFont typeface="Symbol" charset="2"/>
              <a:buChar char=""/>
            </a:pPr>
            <a:r>
              <a:rPr lang="ru-RU" sz="21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635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425"/>
              </a:spcBef>
              <a:buClr>
                <a:srgbClr val="FF6600"/>
              </a:buClr>
              <a:buSzPct val="75000"/>
              <a:buFont typeface="Symbol" charset="2"/>
              <a:buChar char=""/>
            </a:pPr>
            <a:r>
              <a:rPr lang="ru-RU" sz="15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13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13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13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40000" y="5400000"/>
            <a:ext cx="2340000" cy="27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Arial"/>
              </a:rPr>
              <a:t>&lt;дата/время&gt;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ctr">
              <a:buNone/>
            </a:pPr>
            <a:r>
              <a:rPr lang="ru-RU" sz="1400" b="0" strike="noStrike" spc="-1">
                <a:latin typeface="Arial"/>
              </a:rPr>
              <a:t>&lt;нижний колонтитул&gt;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7200000" y="5400000"/>
            <a:ext cx="2340000" cy="27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buNone/>
            </a:pPr>
            <a:fld id="{54CEB1FE-FBFD-497B-B4FC-ECF09EEC2BFF}" type="slidenum">
              <a:rPr lang="ru-RU" sz="1400" b="0" strike="noStrike" spc="-1">
                <a:latin typeface="Arial"/>
              </a:rPr>
              <a:pPr algn="r">
                <a:buNone/>
              </a:pPr>
              <a:t>‹#›</a:t>
            </a:fld>
            <a:endParaRPr lang="ru-RU" sz="1400" b="0" strike="noStrike" spc="-1">
              <a:latin typeface="Arial"/>
            </a:endParaRPr>
          </a:p>
        </p:txBody>
      </p:sp>
      <p:pic>
        <p:nvPicPr>
          <p:cNvPr id="45" name="Рисунок 44"/>
          <p:cNvPicPr/>
          <p:nvPr/>
        </p:nvPicPr>
        <p:blipFill>
          <a:blip r:embed="rId14" cstate="print"/>
          <a:stretch/>
        </p:blipFill>
        <p:spPr>
          <a:xfrm>
            <a:off x="8820000" y="90000"/>
            <a:ext cx="756000" cy="720000"/>
          </a:xfrm>
          <a:prstGeom prst="rect">
            <a:avLst/>
          </a:prstGeom>
          <a:ln w="25200">
            <a:noFill/>
          </a:ln>
        </p:spPr>
      </p:pic>
      <p:pic>
        <p:nvPicPr>
          <p:cNvPr id="46" name="Рисунок 45"/>
          <p:cNvPicPr/>
          <p:nvPr/>
        </p:nvPicPr>
        <p:blipFill>
          <a:blip r:embed="rId15" cstate="print"/>
          <a:stretch/>
        </p:blipFill>
        <p:spPr>
          <a:xfrm>
            <a:off x="180000" y="5220000"/>
            <a:ext cx="9720000" cy="180000"/>
          </a:xfrm>
          <a:prstGeom prst="rect">
            <a:avLst/>
          </a:prstGeom>
          <a:ln w="2520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7929336" cy="263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3300" b="1" strike="noStrike" spc="-1" dirty="0">
                <a:solidFill>
                  <a:srgbClr val="FF8000"/>
                </a:solidFill>
                <a:highlight>
                  <a:srgbClr val="FFFFFF"/>
                </a:highlight>
                <a:latin typeface="Arial"/>
              </a:rPr>
              <a:t>Установочное Городское совещание по изучению программы </a:t>
            </a:r>
            <a:r>
              <a:rPr b="1" dirty="0"/>
              <a:t/>
            </a:r>
            <a:br>
              <a:rPr b="1" dirty="0"/>
            </a:br>
            <a:r>
              <a:rPr lang="ru-RU" sz="3300" b="1" strike="noStrike" spc="-1" dirty="0">
                <a:solidFill>
                  <a:srgbClr val="FF8000"/>
                </a:solidFill>
                <a:highlight>
                  <a:srgbClr val="FFFFFF"/>
                </a:highlight>
                <a:latin typeface="Arial"/>
              </a:rPr>
              <a:t>«Курс юного переговорщика»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40000" y="3060000"/>
            <a:ext cx="9000000" cy="234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2600" b="0" strike="noStrike" spc="-1" dirty="0">
                <a:solidFill>
                  <a:srgbClr val="663300"/>
                </a:solidFill>
                <a:highlight>
                  <a:srgbClr val="FFFFFF"/>
                </a:highlight>
                <a:latin typeface="Arial"/>
              </a:rPr>
              <a:t>Ведущий: </a:t>
            </a:r>
          </a:p>
          <a:p>
            <a:r>
              <a:rPr lang="ru-RU" sz="2600" b="0" strike="noStrike" spc="-1" dirty="0">
                <a:solidFill>
                  <a:srgbClr val="663300"/>
                </a:solidFill>
                <a:highlight>
                  <a:srgbClr val="FFFFFF"/>
                </a:highlight>
                <a:latin typeface="Arial"/>
              </a:rPr>
              <a:t>заведующий отделом психологии образования </a:t>
            </a:r>
          </a:p>
          <a:p>
            <a:r>
              <a:rPr lang="ru-RU" sz="2600" b="0" strike="noStrike" spc="-1" dirty="0">
                <a:solidFill>
                  <a:srgbClr val="663300"/>
                </a:solidFill>
                <a:highlight>
                  <a:srgbClr val="FFFFFF"/>
                </a:highlight>
                <a:latin typeface="Arial"/>
              </a:rPr>
              <a:t>МБУ ДПО «УМОЦ» </a:t>
            </a:r>
            <a:endParaRPr lang="ru-RU" sz="2600" b="0" strike="noStrike" spc="-1" dirty="0" smtClean="0">
              <a:solidFill>
                <a:srgbClr val="6633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ru-RU" sz="2600" b="0" strike="noStrike" spc="-1" dirty="0" smtClean="0">
                <a:solidFill>
                  <a:srgbClr val="663300"/>
                </a:solidFill>
                <a:highlight>
                  <a:srgbClr val="FFFFFF"/>
                </a:highlight>
                <a:latin typeface="Arial"/>
              </a:rPr>
              <a:t>Е.А</a:t>
            </a:r>
            <a:r>
              <a:rPr lang="ru-RU" sz="2600" b="0" strike="noStrike" spc="-1" dirty="0">
                <a:solidFill>
                  <a:srgbClr val="663300"/>
                </a:solidFill>
                <a:highlight>
                  <a:srgbClr val="FFFFFF"/>
                </a:highlight>
                <a:latin typeface="Arial"/>
              </a:rPr>
              <a:t>. </a:t>
            </a:r>
            <a:r>
              <a:rPr lang="ru-RU" sz="2600" b="0" strike="noStrike" spc="-1" dirty="0" smtClean="0">
                <a:solidFill>
                  <a:srgbClr val="663300"/>
                </a:solidFill>
                <a:highlight>
                  <a:srgbClr val="FFFFFF"/>
                </a:highlight>
                <a:latin typeface="Arial"/>
              </a:rPr>
              <a:t>Калинина</a:t>
            </a:r>
            <a:endParaRPr lang="ru-RU" sz="2600" spc="-1" dirty="0" smtClean="0">
              <a:solidFill>
                <a:srgbClr val="663300"/>
              </a:solidFill>
              <a:highlight>
                <a:srgbClr val="FFFFFF"/>
              </a:highlight>
              <a:latin typeface="Arial"/>
            </a:endParaRPr>
          </a:p>
          <a:p>
            <a:pPr algn="ctr"/>
            <a:r>
              <a:rPr lang="ru-RU" sz="2600" spc="-1" dirty="0" smtClean="0">
                <a:solidFill>
                  <a:srgbClr val="663300"/>
                </a:solidFill>
                <a:highlight>
                  <a:srgbClr val="FFFFFF"/>
                </a:highlight>
                <a:latin typeface="Arial"/>
              </a:rPr>
              <a:t>г</a:t>
            </a:r>
            <a:r>
              <a:rPr lang="ru-RU" sz="2600" b="0" strike="noStrike" spc="-1" dirty="0" smtClean="0">
                <a:solidFill>
                  <a:srgbClr val="663300"/>
                </a:solidFill>
                <a:highlight>
                  <a:srgbClr val="FFFFFF"/>
                </a:highlight>
                <a:latin typeface="Arial"/>
              </a:rPr>
              <a:t>.о.Королёв</a:t>
            </a:r>
          </a:p>
          <a:p>
            <a:pPr algn="ctr"/>
            <a:r>
              <a:rPr lang="ru-RU" sz="2600" spc="-1" dirty="0" smtClean="0">
                <a:solidFill>
                  <a:srgbClr val="663300"/>
                </a:solidFill>
                <a:highlight>
                  <a:srgbClr val="FFFFFF"/>
                </a:highlight>
                <a:latin typeface="Arial"/>
              </a:rPr>
              <a:t>2022</a:t>
            </a:r>
            <a:endParaRPr lang="ru-RU" sz="2600" b="0" strike="noStrike" spc="-1" dirty="0">
              <a:solidFill>
                <a:srgbClr val="663300"/>
              </a:solidFill>
              <a:highlight>
                <a:srgbClr val="FFFFFF"/>
              </a:highlight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solidFill>
                  <a:schemeClr val="accent3">
                    <a:lumMod val="75000"/>
                  </a:schemeClr>
                </a:solidFill>
              </a:rPr>
              <a:t>Условия реализации программы</a:t>
            </a:r>
            <a:endParaRPr lang="ru-RU" b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/>
          </p:nvPr>
        </p:nvSpPr>
        <p:spPr>
          <a:xfrm>
            <a:off x="540000" y="819051"/>
            <a:ext cx="9000000" cy="440094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>
                <a:latin typeface="+mn-lt"/>
              </a:rPr>
              <a:t>И</a:t>
            </a:r>
            <a:r>
              <a:rPr lang="ru-RU" dirty="0" smtClean="0">
                <a:latin typeface="+mn-lt"/>
              </a:rPr>
              <a:t>спользуются </a:t>
            </a:r>
            <a:r>
              <a:rPr lang="ru-RU" b="1" dirty="0" smtClean="0">
                <a:latin typeface="+mn-lt"/>
              </a:rPr>
              <a:t>интерактивные      формы    занятий: </a:t>
            </a:r>
          </a:p>
          <a:p>
            <a:r>
              <a:rPr lang="ru-RU" b="1" dirty="0" smtClean="0">
                <a:latin typeface="+mn-lt"/>
              </a:rPr>
              <a:t>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+mn-lt"/>
              </a:rPr>
              <a:t>дискуссия,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+mn-lt"/>
              </a:rPr>
              <a:t>деловые игры,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+mn-lt"/>
              </a:rPr>
              <a:t>кейсы,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+mn-lt"/>
              </a:rPr>
              <a:t>инсценирование</a:t>
            </a:r>
            <a:r>
              <a:rPr lang="ru-RU" dirty="0" smtClean="0">
                <a:latin typeface="+mn-lt"/>
              </a:rPr>
              <a:t> ситуаций. </a:t>
            </a:r>
          </a:p>
          <a:p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                 </a:t>
            </a:r>
            <a:r>
              <a:rPr lang="ru-RU" b="1" dirty="0" smtClean="0">
                <a:latin typeface="+mn-lt"/>
              </a:rPr>
              <a:t>Условия реализации: </a:t>
            </a:r>
          </a:p>
          <a:p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 Аудитория  не  менее  30  кв.  м, столы   и стулья или стулья с откидными столиками. </a:t>
            </a:r>
          </a:p>
          <a:p>
            <a:endParaRPr lang="ru-RU" dirty="0" smtClean="0">
              <a:latin typeface="+mn-lt"/>
            </a:endParaRPr>
          </a:p>
          <a:p>
            <a:r>
              <a:rPr lang="ru-RU" b="1" dirty="0" smtClean="0">
                <a:latin typeface="+mn-lt"/>
              </a:rPr>
              <a:t>                 Оборудование: </a:t>
            </a:r>
          </a:p>
          <a:p>
            <a:endParaRPr lang="ru-RU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+mn-lt"/>
              </a:rPr>
              <a:t> компьютер и </a:t>
            </a:r>
            <a:r>
              <a:rPr lang="ru-RU" dirty="0" err="1" smtClean="0">
                <a:latin typeface="+mn-lt"/>
              </a:rPr>
              <a:t>мультимедийная</a:t>
            </a:r>
            <a:r>
              <a:rPr lang="ru-RU" dirty="0" smtClean="0">
                <a:latin typeface="+mn-lt"/>
              </a:rPr>
              <a:t> установка для воспроизведения </a:t>
            </a:r>
            <a:r>
              <a:rPr lang="ru-RU" dirty="0" err="1" smtClean="0">
                <a:latin typeface="+mn-lt"/>
              </a:rPr>
              <a:t>видеофайлов</a:t>
            </a:r>
            <a:r>
              <a:rPr lang="ru-RU" dirty="0" smtClean="0">
                <a:latin typeface="+mn-lt"/>
              </a:rPr>
              <a:t>;</a:t>
            </a:r>
          </a:p>
          <a:p>
            <a:endParaRPr lang="ru-RU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+mn-lt"/>
              </a:rPr>
              <a:t>флипчарт</a:t>
            </a:r>
            <a:r>
              <a:rPr lang="ru-RU" dirty="0" smtClean="0">
                <a:latin typeface="+mn-lt"/>
              </a:rPr>
              <a:t>. 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79999"/>
            <a:ext cx="8280000" cy="783067"/>
          </a:xfrm>
        </p:spPr>
        <p:txBody>
          <a:bodyPr/>
          <a:lstStyle/>
          <a:p>
            <a:pPr algn="ctr"/>
            <a:r>
              <a:rPr lang="ru-RU" b="1" cap="all" dirty="0" smtClean="0">
                <a:solidFill>
                  <a:srgbClr val="00B050"/>
                </a:solidFill>
              </a:rPr>
              <a:t>Учебно-тематический план</a:t>
            </a:r>
            <a:br>
              <a:rPr lang="ru-RU" b="1" cap="all" dirty="0" smtClean="0">
                <a:solidFill>
                  <a:srgbClr val="00B050"/>
                </a:solidFill>
              </a:rPr>
            </a:br>
            <a:r>
              <a:rPr lang="ru-RU" b="1" cap="all" dirty="0" smtClean="0">
                <a:solidFill>
                  <a:srgbClr val="00B050"/>
                </a:solidFill>
              </a:rPr>
              <a:t/>
            </a:r>
            <a:br>
              <a:rPr lang="ru-RU" b="1" cap="all" dirty="0" smtClean="0">
                <a:solidFill>
                  <a:srgbClr val="00B050"/>
                </a:solidFill>
              </a:rPr>
            </a:br>
            <a:r>
              <a:rPr lang="ru-RU" b="1" cap="all" dirty="0" smtClean="0">
                <a:solidFill>
                  <a:srgbClr val="C00000"/>
                </a:solidFill>
              </a:rPr>
              <a:t>1 модуль                            </a:t>
            </a:r>
            <a:r>
              <a:rPr lang="ru-RU" b="1" cap="all" dirty="0" smtClean="0">
                <a:solidFill>
                  <a:schemeClr val="bg2">
                    <a:lumMod val="50000"/>
                  </a:schemeClr>
                </a:solidFill>
              </a:rPr>
              <a:t>2 МОДУЛЬ                        </a:t>
            </a:r>
            <a:r>
              <a:rPr lang="ru-RU" b="1" cap="all" dirty="0" smtClean="0">
                <a:solidFill>
                  <a:schemeClr val="accent3">
                    <a:lumMod val="75000"/>
                  </a:schemeClr>
                </a:solidFill>
              </a:rPr>
              <a:t>3 модуль</a:t>
            </a:r>
            <a:endParaRPr lang="ru-RU" b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/>
          </p:nvPr>
        </p:nvSpPr>
        <p:spPr>
          <a:xfrm>
            <a:off x="540000" y="1107083"/>
            <a:ext cx="2897640" cy="40324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 smtClean="0"/>
              <a:t>Занятие 1.</a:t>
            </a:r>
          </a:p>
          <a:p>
            <a:endParaRPr lang="ru-RU" b="1" dirty="0" smtClean="0"/>
          </a:p>
          <a:p>
            <a:r>
              <a:rPr lang="ru-RU" b="1" dirty="0" smtClean="0"/>
              <a:t>Принципы конструктивного  взаимодействия</a:t>
            </a:r>
          </a:p>
          <a:p>
            <a:endParaRPr lang="ru-RU" b="1" dirty="0" smtClean="0"/>
          </a:p>
          <a:p>
            <a:r>
              <a:rPr lang="ru-RU" dirty="0" smtClean="0"/>
              <a:t>Всего    теория    практика</a:t>
            </a:r>
          </a:p>
          <a:p>
            <a:r>
              <a:rPr lang="ru-RU" b="1" dirty="0" smtClean="0"/>
              <a:t> 2ч.            0,5ч.            1,5ч. </a:t>
            </a:r>
          </a:p>
          <a:p>
            <a:r>
              <a:rPr lang="ru-RU" dirty="0" smtClean="0"/>
              <a:t>            </a:t>
            </a:r>
          </a:p>
          <a:p>
            <a:r>
              <a:rPr lang="ru-RU" b="1" dirty="0" smtClean="0"/>
              <a:t>Занятие </a:t>
            </a:r>
            <a:r>
              <a:rPr lang="ru-RU" b="1" dirty="0"/>
              <a:t>2. </a:t>
            </a:r>
            <a:endParaRPr lang="ru-RU" b="1" dirty="0" smtClean="0"/>
          </a:p>
          <a:p>
            <a:r>
              <a:rPr lang="ru-RU" b="1" dirty="0" smtClean="0"/>
              <a:t>Эмоции </a:t>
            </a:r>
            <a:r>
              <a:rPr lang="ru-RU" b="1" dirty="0"/>
              <a:t>и </a:t>
            </a:r>
            <a:r>
              <a:rPr lang="ru-RU" b="1" dirty="0" smtClean="0"/>
              <a:t>чувства</a:t>
            </a:r>
          </a:p>
          <a:p>
            <a:r>
              <a:rPr lang="ru-RU" b="1" dirty="0" smtClean="0"/>
              <a:t> </a:t>
            </a:r>
          </a:p>
          <a:p>
            <a:r>
              <a:rPr lang="ru-RU" dirty="0" smtClean="0"/>
              <a:t>Всего    теория    практика</a:t>
            </a:r>
            <a:endParaRPr lang="ru-RU" b="1" dirty="0" smtClean="0"/>
          </a:p>
          <a:p>
            <a:r>
              <a:rPr lang="ru-RU" b="1" dirty="0" smtClean="0"/>
              <a:t> 2ч.            0,5ч.            1,5ч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Занятие 3.</a:t>
            </a:r>
          </a:p>
          <a:p>
            <a:r>
              <a:rPr lang="ru-RU" b="1" dirty="0" smtClean="0"/>
              <a:t>Технологии </a:t>
            </a:r>
            <a:r>
              <a:rPr lang="ru-RU" b="1" dirty="0"/>
              <a:t>ненасильственного  </a:t>
            </a:r>
            <a:r>
              <a:rPr lang="ru-RU" b="1" dirty="0" smtClean="0"/>
              <a:t>общения </a:t>
            </a:r>
          </a:p>
          <a:p>
            <a:endParaRPr lang="ru-RU" b="1" dirty="0"/>
          </a:p>
          <a:p>
            <a:r>
              <a:rPr lang="ru-RU" b="1" dirty="0" smtClean="0"/>
              <a:t>  </a:t>
            </a:r>
          </a:p>
          <a:p>
            <a:r>
              <a:rPr lang="ru-RU" dirty="0" smtClean="0"/>
              <a:t>Всего    теория    практика</a:t>
            </a:r>
            <a:r>
              <a:rPr lang="ru-RU" b="1" dirty="0" smtClean="0"/>
              <a:t>              </a:t>
            </a:r>
          </a:p>
          <a:p>
            <a:r>
              <a:rPr lang="ru-RU" b="1" dirty="0" smtClean="0"/>
              <a:t>2 ч.            1ч.              1ч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         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/>
          </p:nvPr>
        </p:nvSpPr>
        <p:spPr>
          <a:xfrm>
            <a:off x="3583080" y="1107083"/>
            <a:ext cx="2897640" cy="40324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ru-RU" sz="1500" b="1" dirty="0"/>
              <a:t>Занятие 1</a:t>
            </a:r>
            <a:r>
              <a:rPr lang="ru-RU" sz="1500" b="1" dirty="0" smtClean="0"/>
              <a:t>.</a:t>
            </a:r>
          </a:p>
          <a:p>
            <a:pPr>
              <a:lnSpc>
                <a:spcPct val="80000"/>
              </a:lnSpc>
            </a:pPr>
            <a:endParaRPr lang="ru-RU" sz="1500" b="1" dirty="0" smtClean="0"/>
          </a:p>
          <a:p>
            <a:pPr>
              <a:lnSpc>
                <a:spcPct val="80000"/>
              </a:lnSpc>
            </a:pPr>
            <a:r>
              <a:rPr lang="ru-RU" sz="1500" b="1" dirty="0" smtClean="0"/>
              <a:t>Понятие конфликта</a:t>
            </a:r>
          </a:p>
          <a:p>
            <a:pPr>
              <a:lnSpc>
                <a:spcPct val="80000"/>
              </a:lnSpc>
            </a:pPr>
            <a:r>
              <a:rPr lang="ru-RU" sz="1500" b="1" dirty="0" smtClean="0"/>
              <a:t>                                </a:t>
            </a:r>
          </a:p>
          <a:p>
            <a:pPr>
              <a:lnSpc>
                <a:spcPct val="80000"/>
              </a:lnSpc>
            </a:pPr>
            <a:endParaRPr lang="ru-RU" sz="1500" dirty="0" smtClean="0"/>
          </a:p>
          <a:p>
            <a:pPr>
              <a:lnSpc>
                <a:spcPct val="80000"/>
              </a:lnSpc>
            </a:pPr>
            <a:r>
              <a:rPr lang="ru-RU" sz="1500" dirty="0" smtClean="0"/>
              <a:t>Всего    </a:t>
            </a:r>
            <a:r>
              <a:rPr lang="ru-RU" sz="1500" dirty="0"/>
              <a:t>теория    практика</a:t>
            </a:r>
          </a:p>
          <a:p>
            <a:pPr>
              <a:lnSpc>
                <a:spcPct val="80000"/>
              </a:lnSpc>
            </a:pPr>
            <a:r>
              <a:rPr lang="ru-RU" sz="1500" dirty="0"/>
              <a:t> </a:t>
            </a:r>
            <a:r>
              <a:rPr lang="ru-RU" sz="1500" b="1" dirty="0"/>
              <a:t>2ч.            0,5ч.            </a:t>
            </a:r>
            <a:r>
              <a:rPr lang="ru-RU" sz="1500" b="1" dirty="0" smtClean="0"/>
              <a:t>1,5ч.</a:t>
            </a:r>
          </a:p>
          <a:p>
            <a:pPr>
              <a:lnSpc>
                <a:spcPct val="80000"/>
              </a:lnSpc>
            </a:pPr>
            <a:endParaRPr lang="ru-RU" sz="1500" dirty="0"/>
          </a:p>
          <a:p>
            <a:pPr>
              <a:lnSpc>
                <a:spcPct val="80000"/>
              </a:lnSpc>
            </a:pPr>
            <a:r>
              <a:rPr lang="ru-RU" sz="1500" b="1" dirty="0" smtClean="0"/>
              <a:t>Занятие </a:t>
            </a:r>
            <a:r>
              <a:rPr lang="ru-RU" sz="1500" b="1" dirty="0"/>
              <a:t>2. </a:t>
            </a:r>
            <a:endParaRPr lang="ru-RU" sz="1500" b="1" dirty="0" smtClean="0"/>
          </a:p>
          <a:p>
            <a:pPr>
              <a:lnSpc>
                <a:spcPct val="80000"/>
              </a:lnSpc>
            </a:pPr>
            <a:r>
              <a:rPr lang="ru-RU" sz="1500" b="1" dirty="0" smtClean="0"/>
              <a:t>Как </a:t>
            </a:r>
            <a:r>
              <a:rPr lang="ru-RU" sz="1500" b="1" dirty="0"/>
              <a:t>разрешаются </a:t>
            </a:r>
            <a:r>
              <a:rPr lang="ru-RU" sz="1500" b="1" dirty="0" smtClean="0"/>
              <a:t>конфликты</a:t>
            </a:r>
          </a:p>
          <a:p>
            <a:pPr>
              <a:lnSpc>
                <a:spcPct val="80000"/>
              </a:lnSpc>
            </a:pPr>
            <a:r>
              <a:rPr lang="ru-RU" sz="1500" b="1" dirty="0" smtClean="0"/>
              <a:t> </a:t>
            </a:r>
            <a:endParaRPr lang="ru-RU" sz="1500" b="1" dirty="0"/>
          </a:p>
          <a:p>
            <a:pPr>
              <a:lnSpc>
                <a:spcPct val="80000"/>
              </a:lnSpc>
            </a:pPr>
            <a:r>
              <a:rPr lang="ru-RU" sz="1500" dirty="0" smtClean="0"/>
              <a:t>Всего    </a:t>
            </a:r>
            <a:r>
              <a:rPr lang="ru-RU" sz="1500" dirty="0"/>
              <a:t>теория    практика                    </a:t>
            </a:r>
            <a:r>
              <a:rPr lang="ru-RU" sz="1500" b="1" dirty="0"/>
              <a:t>2  ч.           -            2 ч</a:t>
            </a:r>
            <a:r>
              <a:rPr lang="ru-RU" b="1" dirty="0" smtClean="0"/>
              <a:t>.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sz="1500" b="1" dirty="0"/>
              <a:t>Занятие 3. </a:t>
            </a:r>
            <a:endParaRPr lang="ru-RU" sz="1500" b="1" dirty="0" smtClean="0"/>
          </a:p>
          <a:p>
            <a:pPr>
              <a:lnSpc>
                <a:spcPct val="80000"/>
              </a:lnSpc>
            </a:pPr>
            <a:r>
              <a:rPr lang="ru-RU" sz="1500" b="1" dirty="0" smtClean="0"/>
              <a:t>Медиация  </a:t>
            </a:r>
          </a:p>
          <a:p>
            <a:pPr>
              <a:lnSpc>
                <a:spcPct val="80000"/>
              </a:lnSpc>
            </a:pPr>
            <a:endParaRPr lang="ru-RU" sz="1500" b="1" dirty="0"/>
          </a:p>
          <a:p>
            <a:pPr>
              <a:lnSpc>
                <a:spcPct val="80000"/>
              </a:lnSpc>
            </a:pPr>
            <a:r>
              <a:rPr lang="ru-RU" sz="1500" dirty="0" smtClean="0"/>
              <a:t>Всего    </a:t>
            </a:r>
            <a:r>
              <a:rPr lang="ru-RU" sz="1500" dirty="0"/>
              <a:t>теория    практика                                     </a:t>
            </a:r>
            <a:r>
              <a:rPr lang="ru-RU" sz="1500" b="1" dirty="0" smtClean="0"/>
              <a:t>2 ч.            1,5ч.          0,5 ч.</a:t>
            </a:r>
            <a:endParaRPr lang="ru-RU" sz="1500" b="1" dirty="0"/>
          </a:p>
          <a:p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/>
          </p:nvPr>
        </p:nvSpPr>
        <p:spPr>
          <a:xfrm>
            <a:off x="6625800" y="1107083"/>
            <a:ext cx="2897640" cy="40324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ru-RU" sz="1500" b="1" dirty="0"/>
              <a:t>Занятие 1</a:t>
            </a:r>
            <a:r>
              <a:rPr lang="ru-RU" sz="1500" b="1" dirty="0" smtClean="0"/>
              <a:t>.</a:t>
            </a:r>
          </a:p>
          <a:p>
            <a:pPr>
              <a:lnSpc>
                <a:spcPct val="80000"/>
              </a:lnSpc>
            </a:pPr>
            <a:endParaRPr lang="ru-RU" sz="1500" b="1" dirty="0"/>
          </a:p>
          <a:p>
            <a:pPr>
              <a:lnSpc>
                <a:spcPct val="80000"/>
              </a:lnSpc>
            </a:pPr>
            <a:r>
              <a:rPr lang="ru-RU" sz="1500" b="1" dirty="0"/>
              <a:t>Восстановительный подход </a:t>
            </a:r>
            <a:endParaRPr lang="ru-RU" sz="1500" b="1" dirty="0" smtClean="0"/>
          </a:p>
          <a:p>
            <a:pPr>
              <a:lnSpc>
                <a:spcPct val="80000"/>
              </a:lnSpc>
            </a:pPr>
            <a:endParaRPr lang="ru-RU" sz="1500" b="1" dirty="0"/>
          </a:p>
          <a:p>
            <a:pPr>
              <a:lnSpc>
                <a:spcPct val="80000"/>
              </a:lnSpc>
            </a:pPr>
            <a:r>
              <a:rPr lang="ru-RU" sz="1500" b="1" dirty="0" smtClean="0"/>
              <a:t>                       </a:t>
            </a:r>
            <a:endParaRPr lang="ru-RU" sz="1500" b="1" dirty="0"/>
          </a:p>
          <a:p>
            <a:pPr>
              <a:lnSpc>
                <a:spcPct val="80000"/>
              </a:lnSpc>
            </a:pPr>
            <a:r>
              <a:rPr lang="ru-RU" sz="1500" dirty="0"/>
              <a:t>Всего    теория    практика</a:t>
            </a:r>
          </a:p>
          <a:p>
            <a:pPr>
              <a:lnSpc>
                <a:spcPct val="80000"/>
              </a:lnSpc>
            </a:pPr>
            <a:r>
              <a:rPr lang="ru-RU" sz="1500" b="1" dirty="0"/>
              <a:t> 2ч.           0,5ч.            1,5ч</a:t>
            </a:r>
            <a:r>
              <a:rPr lang="ru-RU" sz="1500" b="1" dirty="0" smtClean="0"/>
              <a:t>.</a:t>
            </a:r>
          </a:p>
          <a:p>
            <a:pPr>
              <a:lnSpc>
                <a:spcPct val="80000"/>
              </a:lnSpc>
            </a:pPr>
            <a:endParaRPr lang="ru-RU" sz="1500" b="1" dirty="0"/>
          </a:p>
          <a:p>
            <a:pPr>
              <a:lnSpc>
                <a:spcPct val="80000"/>
              </a:lnSpc>
            </a:pPr>
            <a:r>
              <a:rPr lang="ru-RU" sz="1500" b="1" dirty="0"/>
              <a:t>Занятие 2. </a:t>
            </a:r>
          </a:p>
          <a:p>
            <a:pPr>
              <a:lnSpc>
                <a:spcPct val="80000"/>
              </a:lnSpc>
            </a:pPr>
            <a:r>
              <a:rPr lang="ru-RU" sz="1500" b="1" dirty="0"/>
              <a:t>Медиативный подход </a:t>
            </a:r>
            <a:endParaRPr lang="ru-RU" sz="1500" b="1" dirty="0" smtClean="0"/>
          </a:p>
          <a:p>
            <a:pPr>
              <a:lnSpc>
                <a:spcPct val="80000"/>
              </a:lnSpc>
            </a:pPr>
            <a:endParaRPr lang="ru-RU" sz="1500" b="1" dirty="0"/>
          </a:p>
          <a:p>
            <a:pPr>
              <a:lnSpc>
                <a:spcPct val="80000"/>
              </a:lnSpc>
            </a:pPr>
            <a:r>
              <a:rPr lang="ru-RU" sz="1500" dirty="0" smtClean="0"/>
              <a:t>Всего    </a:t>
            </a:r>
            <a:r>
              <a:rPr lang="ru-RU" sz="1500" dirty="0"/>
              <a:t>теория    практика</a:t>
            </a:r>
          </a:p>
          <a:p>
            <a:pPr>
              <a:lnSpc>
                <a:spcPct val="80000"/>
              </a:lnSpc>
            </a:pPr>
            <a:r>
              <a:rPr lang="ru-RU" sz="1500" b="1" dirty="0"/>
              <a:t> 2ч.           0,5ч.            1,5ч</a:t>
            </a:r>
            <a:r>
              <a:rPr lang="ru-RU" sz="1500" b="1" dirty="0" smtClean="0"/>
              <a:t>.</a:t>
            </a:r>
          </a:p>
          <a:p>
            <a:pPr>
              <a:lnSpc>
                <a:spcPct val="80000"/>
              </a:lnSpc>
            </a:pPr>
            <a:endParaRPr lang="ru-RU" sz="1500" b="1" dirty="0"/>
          </a:p>
          <a:p>
            <a:pPr>
              <a:lnSpc>
                <a:spcPct val="80000"/>
              </a:lnSpc>
            </a:pPr>
            <a:r>
              <a:rPr lang="ru-RU" sz="1500" b="1" dirty="0"/>
              <a:t>Занятие 3. </a:t>
            </a:r>
            <a:endParaRPr lang="ru-RU" sz="1500" b="1" dirty="0" smtClean="0"/>
          </a:p>
          <a:p>
            <a:pPr>
              <a:lnSpc>
                <a:spcPct val="80000"/>
              </a:lnSpc>
            </a:pPr>
            <a:r>
              <a:rPr lang="ru-RU" sz="1500" b="1" dirty="0" smtClean="0"/>
              <a:t>Круг </a:t>
            </a:r>
          </a:p>
          <a:p>
            <a:pPr algn="l">
              <a:lnSpc>
                <a:spcPct val="80000"/>
              </a:lnSpc>
            </a:pPr>
            <a:r>
              <a:rPr lang="ru-RU" sz="1500" b="1" dirty="0" smtClean="0"/>
              <a:t>                                           </a:t>
            </a:r>
          </a:p>
          <a:p>
            <a:pPr algn="l">
              <a:lnSpc>
                <a:spcPct val="80000"/>
              </a:lnSpc>
            </a:pPr>
            <a:r>
              <a:rPr lang="ru-RU" sz="1500" dirty="0" smtClean="0"/>
              <a:t>Всего    </a:t>
            </a:r>
            <a:r>
              <a:rPr lang="ru-RU" sz="1500" dirty="0"/>
              <a:t>теория    практика                    </a:t>
            </a:r>
            <a:r>
              <a:rPr lang="ru-RU" sz="1500" b="1" dirty="0"/>
              <a:t>2  ч.           -            2 ч.</a:t>
            </a:r>
          </a:p>
          <a:p>
            <a:pPr>
              <a:lnSpc>
                <a:spcPct val="80000"/>
              </a:lnSpc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79999"/>
            <a:ext cx="8280000" cy="927083"/>
          </a:xfrm>
        </p:spPr>
        <p:txBody>
          <a:bodyPr/>
          <a:lstStyle/>
          <a:p>
            <a:pPr algn="ctr"/>
            <a:r>
              <a:rPr lang="ru-RU" b="1" cap="all" dirty="0" smtClean="0">
                <a:solidFill>
                  <a:schemeClr val="accent3">
                    <a:lumMod val="75000"/>
                  </a:schemeClr>
                </a:solidFill>
              </a:rPr>
              <a:t>Дополнительная  литература</a:t>
            </a:r>
            <a:endParaRPr lang="ru-RU" b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342900" indent="-342900"/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5" name="Рисунок 4" descr="фопель.jpg"/>
          <p:cNvPicPr>
            <a:picLocks noChangeAspect="1"/>
          </p:cNvPicPr>
          <p:nvPr/>
        </p:nvPicPr>
        <p:blipFill>
          <a:blip r:embed="rId2" cstate="print"/>
          <a:srcRect t="11904" b="11904"/>
          <a:stretch>
            <a:fillRect/>
          </a:stretch>
        </p:blipFill>
        <p:spPr>
          <a:xfrm>
            <a:off x="6984528" y="2691259"/>
            <a:ext cx="2149166" cy="2401642"/>
          </a:xfrm>
          <a:prstGeom prst="rect">
            <a:avLst/>
          </a:prstGeom>
        </p:spPr>
      </p:pic>
      <p:pic>
        <p:nvPicPr>
          <p:cNvPr id="6" name="Рисунок 5" descr="Коновало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80672" y="963067"/>
            <a:ext cx="1401324" cy="2016224"/>
          </a:xfrm>
          <a:prstGeom prst="rect">
            <a:avLst/>
          </a:prstGeom>
        </p:spPr>
      </p:pic>
      <p:pic>
        <p:nvPicPr>
          <p:cNvPr id="4" name="Рисунок 3" descr="жизн.навык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80472" y="819051"/>
            <a:ext cx="1420438" cy="19752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31800" y="891059"/>
            <a:ext cx="619268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err="1" smtClean="0"/>
              <a:t>Фопель</a:t>
            </a:r>
            <a:r>
              <a:rPr lang="ru-RU" dirty="0" smtClean="0"/>
              <a:t> К. Как научить детей сотрудничать? Психологические игры и упражнения: Практическое пособие: В 4-х томах.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err="1" smtClean="0"/>
              <a:t>Вачков</a:t>
            </a:r>
            <a:r>
              <a:rPr lang="ru-RU" dirty="0" smtClean="0"/>
              <a:t> И. Основы технологии группового тренинга. Психотехники. 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dirty="0" smtClean="0"/>
              <a:t>Кривцова С. Жизненные навыки. </a:t>
            </a:r>
            <a:r>
              <a:rPr lang="ru-RU" dirty="0" err="1" smtClean="0"/>
              <a:t>Тренинговые</a:t>
            </a:r>
            <a:r>
              <a:rPr lang="ru-RU" dirty="0" smtClean="0"/>
              <a:t> </a:t>
            </a:r>
          </a:p>
          <a:p>
            <a:pPr marL="342900" indent="-342900">
              <a:lnSpc>
                <a:spcPct val="150000"/>
              </a:lnSpc>
            </a:pPr>
            <a:r>
              <a:rPr lang="ru-RU" dirty="0" smtClean="0"/>
              <a:t>занятия с младшими подростками (7–8 классы)</a:t>
            </a:r>
          </a:p>
          <a:p>
            <a:pPr marL="342900" indent="-342900">
              <a:lnSpc>
                <a:spcPct val="150000"/>
              </a:lnSpc>
            </a:pPr>
            <a:r>
              <a:rPr lang="ru-RU" dirty="0" smtClean="0"/>
              <a:t>4. Коновалов А. Школьные службы примирения и Восстановительная культура взаимоотношений.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ДОПОЛНИТЕЛЬНО ИСПОЛЬЗУЕМЫЕ ВИДЕОМАТЕРИАЛЫ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/>
          </p:nvPr>
        </p:nvSpPr>
        <p:spPr>
          <a:xfrm>
            <a:off x="468280" y="1263639"/>
            <a:ext cx="3214428" cy="3960000"/>
          </a:xfrm>
        </p:spPr>
        <p:txBody>
          <a:bodyPr/>
          <a:lstStyle/>
          <a:p>
            <a:pPr algn="ctr"/>
            <a:r>
              <a:rPr lang="ru-RU" u="sng" dirty="0" smtClean="0"/>
              <a:t>Мультфильмы:</a:t>
            </a:r>
          </a:p>
          <a:p>
            <a:pPr algn="ctr"/>
            <a:r>
              <a:rPr lang="ru-RU" dirty="0" smtClean="0"/>
              <a:t>Мост </a:t>
            </a:r>
          </a:p>
          <a:p>
            <a:pPr algn="ctr"/>
            <a:r>
              <a:rPr lang="ru-RU" dirty="0" smtClean="0"/>
              <a:t>Конфликт</a:t>
            </a:r>
          </a:p>
          <a:p>
            <a:pPr algn="ctr"/>
            <a:r>
              <a:rPr lang="ru-RU" dirty="0" smtClean="0"/>
              <a:t>Травле НЕТ!</a:t>
            </a:r>
          </a:p>
          <a:p>
            <a:pPr algn="ctr"/>
            <a:r>
              <a:rPr lang="ru-RU" dirty="0" smtClean="0"/>
              <a:t>О птичках</a:t>
            </a:r>
          </a:p>
          <a:p>
            <a:pPr algn="ctr"/>
            <a:endParaRPr lang="ru-RU" dirty="0"/>
          </a:p>
          <a:p>
            <a:pPr algn="ctr"/>
            <a:r>
              <a:rPr lang="ru-RU" u="sng" dirty="0" smtClean="0"/>
              <a:t>Фильмы:</a:t>
            </a:r>
          </a:p>
          <a:p>
            <a:pPr algn="ctr"/>
            <a:r>
              <a:rPr lang="ru-RU" dirty="0" smtClean="0"/>
              <a:t>Чудо</a:t>
            </a:r>
          </a:p>
          <a:p>
            <a:pPr algn="ctr"/>
            <a:r>
              <a:rPr lang="ru-RU" dirty="0" smtClean="0"/>
              <a:t>Чучело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/>
          </p:nvPr>
        </p:nvGraphicFramePr>
        <p:xfrm>
          <a:off x="3968742" y="1120762"/>
          <a:ext cx="5573721" cy="350046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57907"/>
                <a:gridCol w="1857907"/>
                <a:gridCol w="1857907"/>
              </a:tblGrid>
              <a:tr h="11668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668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668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Содержимое 7" descr="мос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1618" y="1263639"/>
            <a:ext cx="1543050" cy="866775"/>
          </a:xfrm>
          <a:prstGeom prst="rect">
            <a:avLst/>
          </a:prstGeom>
          <a:noFill/>
          <a:ln w="0">
            <a:solidFill>
              <a:srgbClr val="002060"/>
            </a:solidFill>
          </a:ln>
        </p:spPr>
      </p:pic>
      <p:pic>
        <p:nvPicPr>
          <p:cNvPr id="9" name="Рисунок 8" descr="Травл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40181" y="2406647"/>
            <a:ext cx="1780454" cy="1000132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</p:pic>
      <p:pic>
        <p:nvPicPr>
          <p:cNvPr id="10" name="Рисунок 9" descr="Птичк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97634" y="1192201"/>
            <a:ext cx="1922851" cy="108012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1" name="Содержимое 14" descr="Конфликт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77938" y="2763837"/>
            <a:ext cx="1091471" cy="16430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</p:pic>
      <p:pic>
        <p:nvPicPr>
          <p:cNvPr id="12" name="Рисунок 11" descr="Чудо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83320" y="2835274"/>
            <a:ext cx="1076326" cy="1537609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ВСЕМ УСПЕШНОЙ ДЕЯТЕЛЬНОСТИ!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5816" y="314995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/>
              <a:t>«</a:t>
            </a:r>
            <a:r>
              <a:rPr lang="ru-RU" sz="2000" b="1" dirty="0" smtClean="0"/>
              <a:t>Курс</a:t>
            </a:r>
            <a:r>
              <a:rPr lang="ru-RU" sz="2000" dirty="0" smtClean="0"/>
              <a:t> </a:t>
            </a:r>
            <a:r>
              <a:rPr lang="ru-RU" sz="2000" b="1" dirty="0" smtClean="0"/>
              <a:t>юного</a:t>
            </a:r>
            <a:r>
              <a:rPr lang="ru-RU" sz="2000" dirty="0" smtClean="0"/>
              <a:t> </a:t>
            </a:r>
            <a:r>
              <a:rPr lang="ru-RU" sz="2000" b="1" dirty="0" smtClean="0"/>
              <a:t>переговорщика</a:t>
            </a:r>
            <a:r>
              <a:rPr lang="ru-RU" sz="2000" dirty="0" smtClean="0"/>
              <a:t>» - дополнительная        </a:t>
            </a:r>
            <a:r>
              <a:rPr lang="ru-RU" sz="2000" dirty="0" err="1" smtClean="0"/>
              <a:t>общеразвивающая</a:t>
            </a:r>
            <a:r>
              <a:rPr lang="ru-RU" sz="2000" dirty="0" smtClean="0"/>
              <a:t> </a:t>
            </a:r>
            <a:r>
              <a:rPr lang="ru-RU" sz="2000" b="1" dirty="0" smtClean="0"/>
              <a:t>программа</a:t>
            </a:r>
            <a:r>
              <a:rPr lang="ru-RU" sz="2000" b="1" dirty="0" smtClean="0"/>
              <a:t> </a:t>
            </a:r>
            <a:r>
              <a:rPr lang="ru-RU" sz="2000" b="1" dirty="0" smtClean="0"/>
              <a:t>интерактивных занятий </a:t>
            </a:r>
            <a:r>
              <a:rPr lang="ru-RU" sz="2000" dirty="0" smtClean="0"/>
              <a:t>для детей, подростков и молодежи по вопросам ненасильственных       </a:t>
            </a:r>
            <a:r>
              <a:rPr lang="ru-RU" sz="2000" dirty="0" smtClean="0"/>
              <a:t>методов </a:t>
            </a:r>
            <a:r>
              <a:rPr lang="ru-RU" sz="2000" dirty="0" smtClean="0"/>
              <a:t>разрешения споров и конфликтов разработана </a:t>
            </a:r>
            <a:r>
              <a:rPr lang="ru-RU" sz="2000" b="1" dirty="0" smtClean="0"/>
              <a:t>ФГБУ   </a:t>
            </a:r>
            <a:r>
              <a:rPr lang="ru-RU" sz="2000" b="1" dirty="0" smtClean="0"/>
              <a:t>«Центр </a:t>
            </a:r>
            <a:r>
              <a:rPr lang="ru-RU" sz="2000" b="1" dirty="0" smtClean="0"/>
              <a:t>защиты прав и интересов </a:t>
            </a:r>
            <a:r>
              <a:rPr lang="ru-RU" sz="2000" b="1" dirty="0" smtClean="0"/>
              <a:t>детей» </a:t>
            </a:r>
            <a:r>
              <a:rPr lang="ru-RU" sz="2000" dirty="0" smtClean="0"/>
              <a:t>в соответствии с пунктом  1 (II  </a:t>
            </a:r>
            <a:r>
              <a:rPr lang="ru-RU" sz="2000" dirty="0" smtClean="0"/>
              <a:t>полугодие</a:t>
            </a:r>
            <a:r>
              <a:rPr lang="ru-RU" sz="2000" dirty="0" smtClean="0"/>
              <a:t>) плана работы Координационного     Совета </a:t>
            </a:r>
            <a:r>
              <a:rPr lang="ru-RU" sz="2000" b="1" dirty="0" smtClean="0"/>
              <a:t>при Правительстве Российской Федерации </a:t>
            </a:r>
            <a:r>
              <a:rPr lang="ru-RU" sz="2000" dirty="0" smtClean="0"/>
              <a:t>по реализации </a:t>
            </a:r>
            <a:r>
              <a:rPr lang="ru-RU" sz="2000" b="1" dirty="0" smtClean="0"/>
              <a:t>Национальной стратегии </a:t>
            </a:r>
            <a:r>
              <a:rPr lang="ru-RU" sz="2000" dirty="0" smtClean="0"/>
              <a:t>действий в </a:t>
            </a:r>
            <a:r>
              <a:rPr lang="ru-RU" sz="2000" dirty="0" smtClean="0"/>
              <a:t>интересах </a:t>
            </a:r>
            <a:r>
              <a:rPr lang="ru-RU" sz="2000" dirty="0" smtClean="0"/>
              <a:t>женщин на 2017–2022 годы на </a:t>
            </a:r>
            <a:r>
              <a:rPr lang="ru-RU" sz="2000" dirty="0" smtClean="0"/>
              <a:t>2020 год, утвержденного Заместителем </a:t>
            </a:r>
            <a:r>
              <a:rPr lang="ru-RU" sz="2000" dirty="0" smtClean="0"/>
              <a:t>Председателя Правительства Российской       Федерации, председателем Координационного Совета </a:t>
            </a:r>
            <a:r>
              <a:rPr lang="ru-RU" sz="2000" dirty="0" smtClean="0"/>
              <a:t>при Правительстве Российской Федерации по реализации  </a:t>
            </a:r>
            <a:r>
              <a:rPr lang="ru-RU" sz="2000" dirty="0" smtClean="0"/>
              <a:t>Национальной стратегии </a:t>
            </a:r>
            <a:r>
              <a:rPr lang="ru-RU" sz="2000" dirty="0" smtClean="0"/>
              <a:t>действий </a:t>
            </a:r>
            <a:r>
              <a:rPr lang="ru-RU" sz="2000" dirty="0" smtClean="0"/>
              <a:t>в интересах женщин на           </a:t>
            </a:r>
            <a:r>
              <a:rPr lang="ru-RU" sz="2000" dirty="0" smtClean="0"/>
              <a:t>2017 – 2022 </a:t>
            </a:r>
            <a:r>
              <a:rPr lang="ru-RU" sz="2000" dirty="0" smtClean="0"/>
              <a:t>годы Т.А</a:t>
            </a:r>
            <a:r>
              <a:rPr lang="ru-RU" sz="2000" dirty="0" smtClean="0"/>
              <a:t>. Голиковой от 12 февраля 2020 г. № 1130п-П12.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79999"/>
            <a:ext cx="8280000" cy="855075"/>
          </a:xfrm>
        </p:spPr>
        <p:txBody>
          <a:bodyPr/>
          <a:lstStyle/>
          <a:p>
            <a:pPr algn="ctr"/>
            <a:r>
              <a:rPr lang="ru-RU" b="1" dirty="0" smtClean="0"/>
              <a:t>Алгоритм работы с программой «Курс юного переговорщика» (в соответствии с приказом Комитета образования г.о.Королёв № 40а от 10.02.2022 г. 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03808" y="1107083"/>
          <a:ext cx="8856984" cy="412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solidFill>
                  <a:srgbClr val="00B050"/>
                </a:solidFill>
              </a:rPr>
              <a:t>Нормативно-правовое основание программы </a:t>
            </a:r>
            <a:endParaRPr lang="ru-RU" b="1" cap="all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/>
          </p:nvPr>
        </p:nvSpPr>
        <p:spPr>
          <a:xfrm>
            <a:off x="540000" y="819051"/>
            <a:ext cx="9000000" cy="4400949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Конвенция о правах ребенка; 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Федеральный       закон   от  29   декабря    2012 г.  № 273-ФЗ      «Об   образовании в Российской Федерации»; 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Федеральный       закон   от  27  июля    2010 г.   № 193-ФЗ     «Об   альтернативной процедуре урегулирования споров с участием посредника (процедуре медиации)»; 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Межведомственный          план    комплексных       мероприятий       по    реализации  Концепции развития  сети служб медиации в целях реализации восстановительного  правосудия  в  отношении  детей,  в  том  числе  совершивших  общественно  опасные  деяния, но не достигших возраста, с которого наступает уголовная  ответственность в    Российской       Федерации,       до    2025      года,    утвержденный         протоколом Правительственной  комиссии          по  делам  несовершеннолетних  и  защите  их  прав от 25 сентября 2019 г. № 23; 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Распоряжение      Правительства      Российской     Федерации      от  29  мая   2015 г. № 996-р «Об утверждении Стратегии развития воспитания в Российской Федерации  на период до 2025 года»; 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Распоряжение  Правительства  Российской            Федерации  от  23  января     2021 г. № 122-р    «Об утверждении  плана  основных  мероприятий,  проводимых  в  рамках  Десятилетия детства, на период до 2027 года».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solidFill>
                  <a:srgbClr val="00B050"/>
                </a:solidFill>
              </a:rPr>
              <a:t>Цель программы </a:t>
            </a:r>
            <a:endParaRPr lang="ru-RU" b="1" cap="all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540000" y="963068"/>
            <a:ext cx="9000000" cy="1800199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sz="2400" b="1" i="1" dirty="0" smtClean="0"/>
              <a:t>Овладение  умениями и приобретение первоначальных      навыков разрешения спорных     и  конфликтных       ситуаций    с  использованием техник   и   инструментов  медиации. 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solidFill>
                  <a:srgbClr val="00B050"/>
                </a:solidFill>
              </a:rPr>
              <a:t>Задачи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/>
          </p:nvPr>
        </p:nvSpPr>
        <p:spPr>
          <a:xfrm>
            <a:off x="575816" y="891059"/>
            <a:ext cx="9000000" cy="4176464"/>
          </a:xfrm>
        </p:spPr>
        <p:txBody>
          <a:bodyPr>
            <a:noAutofit/>
          </a:bodyPr>
          <a:lstStyle/>
          <a:p>
            <a:r>
              <a:rPr lang="ru-RU" b="1" dirty="0" smtClean="0"/>
              <a:t>Обучающие: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сформировать  целостное  представление  о  природе  конфликтов,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научиться анализировать причины возникновения конфликтов;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сформировать умения  разрешать  конфликтные  ситуации применяя техники </a:t>
            </a:r>
          </a:p>
          <a:p>
            <a:r>
              <a:rPr lang="ru-RU" dirty="0" smtClean="0"/>
              <a:t>и инструменты медиации;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сформировать навыки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компетенции. </a:t>
            </a:r>
          </a:p>
          <a:p>
            <a:endParaRPr lang="ru-RU" dirty="0" smtClean="0"/>
          </a:p>
          <a:p>
            <a:r>
              <a:rPr lang="ru-RU" b="1" dirty="0" smtClean="0"/>
              <a:t>Развивающие: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развивать     психологическую         готовность     и    умение     ориентироваться </a:t>
            </a:r>
          </a:p>
          <a:p>
            <a:r>
              <a:rPr lang="ru-RU" dirty="0" smtClean="0"/>
              <a:t>в особенностях конфликтных процессов в современных условиях;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развивать способность понимать и регулировать собственное эмоциональное </a:t>
            </a:r>
          </a:p>
          <a:p>
            <a:r>
              <a:rPr lang="ru-RU" dirty="0" smtClean="0"/>
              <a:t>состояние;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развивать     способность     к  аналитическому       мышлению,      навыки     работы в группе сверстников.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solidFill>
                  <a:srgbClr val="00B050"/>
                </a:solidFill>
              </a:rPr>
              <a:t>Ожидаемые результаты и способы определения </a:t>
            </a:r>
            <a:br>
              <a:rPr lang="ru-RU" b="1" cap="all" dirty="0" smtClean="0">
                <a:solidFill>
                  <a:srgbClr val="00B050"/>
                </a:solidFill>
              </a:rPr>
            </a:br>
            <a:r>
              <a:rPr lang="ru-RU" b="1" cap="all" dirty="0" smtClean="0">
                <a:solidFill>
                  <a:srgbClr val="00B050"/>
                </a:solidFill>
              </a:rPr>
              <a:t>     их результативности</a:t>
            </a:r>
            <a:endParaRPr lang="ru-RU" b="1" cap="all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/>
          </p:nvPr>
        </p:nvSpPr>
        <p:spPr>
          <a:xfrm>
            <a:off x="503808" y="819051"/>
            <a:ext cx="9000000" cy="432894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После участия в программе обучающиеся будут </a:t>
            </a:r>
            <a:r>
              <a:rPr lang="ru-RU" b="1" dirty="0" smtClean="0"/>
              <a:t>иметь представление</a:t>
            </a:r>
            <a:r>
              <a:rPr lang="ru-RU" dirty="0" smtClean="0"/>
              <a:t>: 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 природе конфликтов и способах их регулирования; 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 медиации как методе урегулирования споров; 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об особенностях медиативного и восстановительного подходах; 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 целях и технологии проведения Круга сообщества.</a:t>
            </a:r>
          </a:p>
          <a:p>
            <a:endParaRPr lang="ru-RU" dirty="0" smtClean="0"/>
          </a:p>
          <a:p>
            <a:r>
              <a:rPr lang="ru-RU" dirty="0" smtClean="0"/>
              <a:t>После участия в программе обучающиеся </a:t>
            </a:r>
            <a:r>
              <a:rPr lang="ru-RU" b="1" dirty="0" smtClean="0"/>
              <a:t>будут знать</a:t>
            </a:r>
            <a:r>
              <a:rPr lang="ru-RU" dirty="0" smtClean="0"/>
              <a:t>: 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способы разрешения конфликтных ситуаций; 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принципы медиации; 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показания к применению медиативного и восстановительного подходов </a:t>
            </a:r>
          </a:p>
          <a:p>
            <a:endParaRPr lang="ru-RU" dirty="0" smtClean="0"/>
          </a:p>
          <a:p>
            <a:r>
              <a:rPr lang="ru-RU" dirty="0" smtClean="0"/>
              <a:t>После участия в программе обучающиеся </a:t>
            </a:r>
            <a:r>
              <a:rPr lang="ru-RU" b="1" dirty="0" smtClean="0"/>
              <a:t>будут владеть: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основными инструментами медиации; 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навыками построения конструктивного диалога со сверстниками; 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способностью понимать и принимать позицию активной ответственности.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solidFill>
                  <a:srgbClr val="00B050"/>
                </a:solidFill>
              </a:rPr>
              <a:t>Требования к преподавателю, реализующего программу</a:t>
            </a:r>
            <a:endParaRPr lang="ru-RU" b="1" cap="all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540000" y="891059"/>
            <a:ext cx="9000000" cy="4320479"/>
          </a:xfrm>
        </p:spPr>
        <p:txBody>
          <a:bodyPr/>
          <a:lstStyle/>
          <a:p>
            <a:r>
              <a:rPr lang="ru-RU" sz="2000" b="1" dirty="0" smtClean="0"/>
              <a:t>Необходимые профессиональные компетенции:</a:t>
            </a:r>
          </a:p>
          <a:p>
            <a:r>
              <a:rPr lang="ru-RU" sz="2000" b="1" dirty="0" smtClean="0"/>
              <a:t> </a:t>
            </a:r>
            <a:r>
              <a:rPr lang="ru-RU" sz="20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педагогическое      образование      (среднее     профессиональное/высшее),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повышение  квалификации/профессиональная переподготовка по вопросам медиации. </a:t>
            </a:r>
          </a:p>
          <a:p>
            <a:endParaRPr lang="ru-RU" sz="2000" dirty="0" smtClean="0"/>
          </a:p>
          <a:p>
            <a:r>
              <a:rPr lang="ru-RU" sz="2000" b="1" dirty="0" smtClean="0"/>
              <a:t>Программу</a:t>
            </a:r>
            <a:r>
              <a:rPr lang="ru-RU" sz="2000" dirty="0" smtClean="0"/>
              <a:t> «Курс юного переговорщика» </a:t>
            </a:r>
            <a:r>
              <a:rPr lang="ru-RU" sz="2000" b="1" dirty="0" smtClean="0"/>
              <a:t>может вести</a:t>
            </a:r>
            <a:r>
              <a:rPr lang="ru-RU" sz="2000" dirty="0" smtClean="0"/>
              <a:t>: </a:t>
            </a:r>
          </a:p>
          <a:p>
            <a:endParaRPr lang="ru-RU" sz="2000" dirty="0" smtClean="0"/>
          </a:p>
          <a:p>
            <a:r>
              <a:rPr lang="ru-RU" sz="2000" b="1" dirty="0" smtClean="0"/>
              <a:t>классный руководитель, социальный педагог, педагог-психолог, медиатор.</a:t>
            </a:r>
          </a:p>
          <a:p>
            <a:endParaRPr lang="ru-RU" sz="2000" dirty="0" smtClean="0"/>
          </a:p>
          <a:p>
            <a:r>
              <a:rPr lang="ru-RU" sz="2000" dirty="0" smtClean="0"/>
              <a:t>*</a:t>
            </a:r>
            <a:r>
              <a:rPr lang="ru-RU" sz="2000" b="1" i="1" dirty="0" smtClean="0"/>
              <a:t>При этом, каждый из вышеперечисленных специалистов может вести тот модуль программы, в котором он компетентен.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solidFill>
                  <a:srgbClr val="00B050"/>
                </a:solidFill>
              </a:rPr>
              <a:t>Формат и режим занятий </a:t>
            </a:r>
            <a:endParaRPr lang="ru-RU" b="1" cap="all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/>
          </p:nvPr>
        </p:nvSpPr>
        <p:spPr>
          <a:xfrm>
            <a:off x="540000" y="891059"/>
            <a:ext cx="9000000" cy="4328941"/>
          </a:xfrm>
        </p:spPr>
        <p:txBody>
          <a:bodyPr/>
          <a:lstStyle/>
          <a:p>
            <a:r>
              <a:rPr lang="ru-RU" b="1" cap="small" dirty="0" smtClean="0"/>
              <a:t>Участники</a:t>
            </a:r>
            <a:r>
              <a:rPr lang="ru-RU" dirty="0" smtClean="0"/>
              <a:t>: обучающиеся 12-17 лет</a:t>
            </a:r>
          </a:p>
          <a:p>
            <a:endParaRPr lang="ru-RU" dirty="0" smtClean="0"/>
          </a:p>
          <a:p>
            <a:r>
              <a:rPr lang="ru-RU" b="1" dirty="0" smtClean="0"/>
              <a:t>Наполняемость  группы </a:t>
            </a:r>
            <a:r>
              <a:rPr lang="ru-RU" dirty="0" smtClean="0"/>
              <a:t>– не  более  15  человек (по желанию и интересу обучающихся)</a:t>
            </a:r>
          </a:p>
          <a:p>
            <a:endParaRPr lang="ru-RU" dirty="0" smtClean="0"/>
          </a:p>
          <a:p>
            <a:r>
              <a:rPr lang="ru-RU" b="1" dirty="0" smtClean="0"/>
              <a:t>Программа  состоит </a:t>
            </a:r>
            <a:r>
              <a:rPr lang="ru-RU" dirty="0" smtClean="0"/>
              <a:t>из  3 модулей  по  6 академических часов:</a:t>
            </a:r>
          </a:p>
          <a:p>
            <a:r>
              <a:rPr lang="ru-RU" dirty="0" smtClean="0"/>
              <a:t>  </a:t>
            </a:r>
          </a:p>
          <a:p>
            <a:pPr algn="l"/>
            <a:r>
              <a:rPr lang="ru-RU" b="1" dirty="0" smtClean="0"/>
              <a:t>                      Модуль 1. </a:t>
            </a:r>
            <a:r>
              <a:rPr lang="ru-RU" b="1" i="1" dirty="0" smtClean="0"/>
              <a:t>Правила и способы успешной коммуникации </a:t>
            </a:r>
            <a:r>
              <a:rPr lang="ru-RU" dirty="0" smtClean="0"/>
              <a:t>(6 </a:t>
            </a:r>
            <a:r>
              <a:rPr lang="ru-RU" dirty="0" err="1" smtClean="0"/>
              <a:t>ак.ч</a:t>
            </a:r>
            <a:r>
              <a:rPr lang="ru-RU" dirty="0" smtClean="0"/>
              <a:t>.)</a:t>
            </a:r>
          </a:p>
          <a:p>
            <a:pPr algn="l"/>
            <a:endParaRPr lang="ru-RU" dirty="0" smtClean="0"/>
          </a:p>
          <a:p>
            <a:pPr algn="l"/>
            <a:r>
              <a:rPr lang="ru-RU" b="1" dirty="0" smtClean="0"/>
              <a:t>                      Модуль 2.</a:t>
            </a:r>
            <a:r>
              <a:rPr lang="ru-RU" dirty="0" smtClean="0"/>
              <a:t> </a:t>
            </a:r>
            <a:r>
              <a:rPr lang="ru-RU" b="1" i="1" dirty="0" smtClean="0"/>
              <a:t>Конфликт и медиация </a:t>
            </a:r>
            <a:r>
              <a:rPr lang="ru-RU" dirty="0" smtClean="0"/>
              <a:t>(6 </a:t>
            </a:r>
            <a:r>
              <a:rPr lang="ru-RU" dirty="0" err="1" smtClean="0"/>
              <a:t>ак.ч</a:t>
            </a:r>
            <a:r>
              <a:rPr lang="ru-RU" dirty="0" smtClean="0"/>
              <a:t>.)</a:t>
            </a:r>
          </a:p>
          <a:p>
            <a:pPr algn="l"/>
            <a:endParaRPr lang="ru-RU" dirty="0"/>
          </a:p>
          <a:p>
            <a:pPr algn="l"/>
            <a:r>
              <a:rPr lang="ru-RU" b="1" dirty="0" smtClean="0"/>
              <a:t>                      Модуль 3.  </a:t>
            </a:r>
            <a:r>
              <a:rPr lang="ru-RU" b="1" i="1" dirty="0" smtClean="0"/>
              <a:t>Восстановительный и медиативный подход</a:t>
            </a:r>
            <a:r>
              <a:rPr lang="ru-RU" dirty="0" smtClean="0"/>
              <a:t> (6 </a:t>
            </a:r>
            <a:r>
              <a:rPr lang="ru-RU" dirty="0" err="1" smtClean="0"/>
              <a:t>ак.ч</a:t>
            </a:r>
            <a:r>
              <a:rPr lang="ru-RU" dirty="0" smtClean="0"/>
              <a:t>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1010</Words>
  <Application>Microsoft Office PowerPoint</Application>
  <PresentationFormat>Произвольный</PresentationFormat>
  <Paragraphs>187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Office Theme</vt:lpstr>
      <vt:lpstr>Office Theme</vt:lpstr>
      <vt:lpstr>Установочное Городское совещание по изучению программы  «Курс юного переговорщика»</vt:lpstr>
      <vt:lpstr>Слайд 2</vt:lpstr>
      <vt:lpstr>Алгоритм работы с программой «Курс юного переговорщика» (в соответствии с приказом Комитета образования г.о.Королёв № 40а от 10.02.2022 г. </vt:lpstr>
      <vt:lpstr>Нормативно-правовое основание программы </vt:lpstr>
      <vt:lpstr>Цель программы </vt:lpstr>
      <vt:lpstr>Задачи программы</vt:lpstr>
      <vt:lpstr>Ожидаемые результаты и способы определения       их результативности</vt:lpstr>
      <vt:lpstr>Требования к преподавателю, реализующего программу</vt:lpstr>
      <vt:lpstr>Формат и режим занятий </vt:lpstr>
      <vt:lpstr>Условия реализации программы</vt:lpstr>
      <vt:lpstr>Учебно-тематический план  1 модуль                            2 МОДУЛЬ                        3 модуль</vt:lpstr>
      <vt:lpstr>Дополнительная  литература</vt:lpstr>
      <vt:lpstr>ДОПОЛНИТЕЛЬНО ИСПОЛЬЗУЕМЫЕ ВИДЕОМАТЕРИАЛЫ</vt:lpstr>
      <vt:lpstr>ВСЕМ УСПЕШНОЙ ДЕЯТЕЛЬНОСТИ!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</dc:title>
  <dc:subject/>
  <dc:creator/>
  <dc:description/>
  <cp:lastModifiedBy>Ноутбук</cp:lastModifiedBy>
  <cp:revision>40</cp:revision>
  <dcterms:created xsi:type="dcterms:W3CDTF">2022-02-18T10:20:52Z</dcterms:created>
  <dcterms:modified xsi:type="dcterms:W3CDTF">2022-02-19T08:37:25Z</dcterms:modified>
  <dc:language>ru-RU</dc:language>
</cp:coreProperties>
</file>