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95" r:id="rId2"/>
    <p:sldId id="299" r:id="rId3"/>
    <p:sldId id="257" r:id="rId4"/>
    <p:sldId id="258" r:id="rId5"/>
    <p:sldId id="259" r:id="rId6"/>
    <p:sldId id="260" r:id="rId7"/>
    <p:sldId id="264" r:id="rId8"/>
    <p:sldId id="265" r:id="rId9"/>
    <p:sldId id="261" r:id="rId10"/>
    <p:sldId id="262" r:id="rId11"/>
    <p:sldId id="263" r:id="rId12"/>
    <p:sldId id="266" r:id="rId13"/>
    <p:sldId id="267" r:id="rId14"/>
    <p:sldId id="268" r:id="rId15"/>
    <p:sldId id="296" r:id="rId16"/>
    <p:sldId id="272" r:id="rId17"/>
    <p:sldId id="274" r:id="rId18"/>
    <p:sldId id="276" r:id="rId19"/>
    <p:sldId id="277" r:id="rId20"/>
    <p:sldId id="29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4" r:id="rId36"/>
    <p:sldId id="298" r:id="rId37"/>
    <p:sldId id="300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94" autoAdjust="0"/>
  </p:normalViewPr>
  <p:slideViewPr>
    <p:cSldViewPr>
      <p:cViewPr varScale="1">
        <p:scale>
          <a:sx n="107" d="100"/>
          <a:sy n="107" d="100"/>
        </p:scale>
        <p:origin x="-8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C4CB4-2F99-42AE-8F56-5FFAFE95686A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4A24E-0C82-41E4-B44A-E9EB2C75AB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1060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4A24E-0C82-41E4-B44A-E9EB2C75ABB6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03700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1A8BA48C-467B-4C06-8354-93A8F2BD1AF3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B7C094A0-8D10-41E1-A268-2E8EE4CA154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43393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A48C-467B-4C06-8354-93A8F2BD1AF3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94A0-8D10-41E1-A268-2E8EE4CA15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9322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A48C-467B-4C06-8354-93A8F2BD1AF3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94A0-8D10-41E1-A268-2E8EE4CA154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51019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A48C-467B-4C06-8354-93A8F2BD1AF3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94A0-8D10-41E1-A268-2E8EE4CA15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72393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A48C-467B-4C06-8354-93A8F2BD1AF3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94A0-8D10-41E1-A268-2E8EE4CA15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4254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A48C-467B-4C06-8354-93A8F2BD1AF3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94A0-8D10-41E1-A268-2E8EE4CA15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84661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A48C-467B-4C06-8354-93A8F2BD1AF3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94A0-8D10-41E1-A268-2E8EE4CA154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007918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A48C-467B-4C06-8354-93A8F2BD1AF3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94A0-8D10-41E1-A268-2E8EE4CA154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1026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A48C-467B-4C06-8354-93A8F2BD1AF3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94A0-8D10-41E1-A268-2E8EE4CA154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9145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A48C-467B-4C06-8354-93A8F2BD1AF3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94A0-8D10-41E1-A268-2E8EE4CA15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6471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A48C-467B-4C06-8354-93A8F2BD1AF3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94A0-8D10-41E1-A268-2E8EE4CA154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631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A48C-467B-4C06-8354-93A8F2BD1AF3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94A0-8D10-41E1-A268-2E8EE4CA15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9912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A48C-467B-4C06-8354-93A8F2BD1AF3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94A0-8D10-41E1-A268-2E8EE4CA154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872719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A48C-467B-4C06-8354-93A8F2BD1AF3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94A0-8D10-41E1-A268-2E8EE4CA154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26864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A48C-467B-4C06-8354-93A8F2BD1AF3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94A0-8D10-41E1-A268-2E8EE4CA15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0210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A48C-467B-4C06-8354-93A8F2BD1AF3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94A0-8D10-41E1-A268-2E8EE4CA154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8346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A48C-467B-4C06-8354-93A8F2BD1AF3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94A0-8D10-41E1-A268-2E8EE4CA15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7791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A8BA48C-467B-4C06-8354-93A8F2BD1AF3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7C094A0-8D10-41E1-A268-2E8EE4CA15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371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1700808"/>
            <a:ext cx="5308866" cy="1515533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 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сравнивать/сопоставлять материал литературного произведения в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5-7 классах</a:t>
            </a:r>
            <a:endParaRPr lang="ru-RU" sz="24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Материал подготовлен методистом МБУ ДПО « УМОЦ» Е.В. </a:t>
            </a:r>
            <a:r>
              <a:rPr lang="ru-RU" smtClean="0"/>
              <a:t>Серебряковой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41199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Почему в сказке </a:t>
            </a:r>
            <a:r>
              <a:rPr lang="ru-RU" sz="3200" b="1" dirty="0" smtClean="0">
                <a:solidFill>
                  <a:srgbClr val="C00000"/>
                </a:solidFill>
              </a:rPr>
              <a:t>С.Я. </a:t>
            </a:r>
            <a:r>
              <a:rPr lang="ru-RU" sz="3200" b="1" dirty="0">
                <a:solidFill>
                  <a:srgbClr val="C00000"/>
                </a:solidFill>
              </a:rPr>
              <a:t>Маршака «Двенадцать месяцев»  добро побеждает зло?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dirty="0" smtClean="0"/>
              <a:t> </a:t>
            </a:r>
            <a:r>
              <a:rPr lang="ru-RU" u="sng" dirty="0" smtClean="0"/>
              <a:t>1 действие</a:t>
            </a:r>
            <a:r>
              <a:rPr lang="ru-RU" dirty="0" smtClean="0"/>
              <a:t>: отвечаем </a:t>
            </a:r>
            <a:r>
              <a:rPr lang="ru-RU" dirty="0"/>
              <a:t>на вопрос. (  У многих героев сказки доброе сердце, которое делает их сильными,  позволяет преодолевать препятствия. Силы природы помогают именно таким людям, награждая их за трудолюбие, скромность, отзывчивость. А  злых, глупых, жадных, равнодушных и жестоких наказывают.) </a:t>
            </a:r>
            <a:endParaRPr lang="ru-RU" dirty="0" smtClean="0"/>
          </a:p>
          <a:p>
            <a:pPr marL="0" lvl="0" indent="0">
              <a:buNone/>
            </a:pPr>
            <a:r>
              <a:rPr lang="ru-RU" u="sng" dirty="0" smtClean="0"/>
              <a:t>2 действие</a:t>
            </a:r>
            <a:r>
              <a:rPr lang="ru-RU" dirty="0" smtClean="0"/>
              <a:t>: Отбираем необходимый материал к теме (сцены, явления, фрагменты и т.д.)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Почему в сказке </a:t>
            </a:r>
            <a:r>
              <a:rPr lang="ru-RU" sz="3200" b="1" dirty="0" smtClean="0">
                <a:solidFill>
                  <a:srgbClr val="C00000"/>
                </a:solidFill>
              </a:rPr>
              <a:t>С.Я. </a:t>
            </a:r>
            <a:r>
              <a:rPr lang="ru-RU" sz="3200" b="1" dirty="0">
                <a:solidFill>
                  <a:srgbClr val="C00000"/>
                </a:solidFill>
              </a:rPr>
              <a:t>Маршака «Двенадцать месяцев»  добро побеждает зло?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u="sng" dirty="0" smtClean="0"/>
              <a:t>Действие 3</a:t>
            </a:r>
            <a:r>
              <a:rPr lang="ru-RU" dirty="0" smtClean="0"/>
              <a:t>: Работаем над черновиком. Пишем вступление. </a:t>
            </a:r>
          </a:p>
          <a:p>
            <a:pPr marL="0" lvl="0" indent="0">
              <a:buNone/>
            </a:pPr>
            <a:r>
              <a:rPr lang="ru-RU" dirty="0" smtClean="0"/>
              <a:t> </a:t>
            </a:r>
            <a:r>
              <a:rPr lang="ru-RU" i="1" dirty="0"/>
              <a:t>Первое предложение</a:t>
            </a:r>
            <a:r>
              <a:rPr lang="ru-RU" dirty="0"/>
              <a:t>: </a:t>
            </a:r>
            <a:endParaRPr lang="ru-RU" dirty="0" smtClean="0"/>
          </a:p>
          <a:p>
            <a:pPr marL="0" lvl="0" indent="0">
              <a:buNone/>
            </a:pPr>
            <a:r>
              <a:rPr lang="ru-RU" dirty="0"/>
              <a:t>С</a:t>
            </a:r>
            <a:r>
              <a:rPr lang="ru-RU" dirty="0" smtClean="0"/>
              <a:t>казка С.Я. Маршака «Двенадцать месяцев» </a:t>
            </a:r>
            <a:r>
              <a:rPr lang="ru-RU" dirty="0"/>
              <a:t>литературная, но во многом похожа на другие сказки/произведения фольклора, в которых добро всегда побеждает зло.</a:t>
            </a:r>
          </a:p>
          <a:p>
            <a:pPr marL="0" indent="0">
              <a:buNone/>
            </a:pPr>
            <a:r>
              <a:rPr lang="ru-RU" i="1" dirty="0"/>
              <a:t>Последнее предложение</a:t>
            </a:r>
            <a:r>
              <a:rPr lang="ru-RU" dirty="0"/>
              <a:t>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Почему </a:t>
            </a:r>
            <a:r>
              <a:rPr lang="ru-RU" dirty="0"/>
              <a:t>в сказке С. Маршака добро побеждает зло?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Почему в сказке </a:t>
            </a:r>
            <a:r>
              <a:rPr lang="ru-RU" sz="3200" b="1" dirty="0" smtClean="0">
                <a:solidFill>
                  <a:srgbClr val="C00000"/>
                </a:solidFill>
              </a:rPr>
              <a:t>С.Я. </a:t>
            </a:r>
            <a:r>
              <a:rPr lang="ru-RU" sz="3200" b="1" dirty="0">
                <a:solidFill>
                  <a:srgbClr val="C00000"/>
                </a:solidFill>
              </a:rPr>
              <a:t>Маршака «Двенадцать месяцев»  добро побеждает зло?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 Действие 4: работаем над созданием главной части(аргументация):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1.Добро согревает души героев, учит их взаимопомощи и милосердию. Например, в первой картине автор рассказывает нам о встрече падчерицы с солдатом…. Их добрые человеческие отношения позволяют…(</a:t>
            </a:r>
            <a:r>
              <a:rPr lang="ru-RU" dirty="0" err="1"/>
              <a:t>микровывод</a:t>
            </a:r>
            <a:r>
              <a:rPr lang="ru-RU" dirty="0"/>
              <a:t>) </a:t>
            </a:r>
            <a:r>
              <a:rPr lang="ru-RU" i="1" dirty="0"/>
              <a:t>Помним о построении </a:t>
            </a:r>
            <a:r>
              <a:rPr lang="ru-RU" i="1" dirty="0" err="1"/>
              <a:t>микротемы</a:t>
            </a:r>
            <a:r>
              <a:rPr lang="ru-RU" i="1" dirty="0" smtClean="0"/>
              <a:t>!!!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2. В эпизодах, описывающих встречу падчерицы с месяцами, также показана сила добра.  Братья приветливо встречают гостью… Эта помощь    - награда девушке за доброе сердце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3. Иначе месяцы относятся к тем, кто зол,  жаден, жесток. Это такие герои, как…, которые… Те, кто несёт в этот мир зло, дорого </a:t>
            </a:r>
            <a:r>
              <a:rPr lang="ru-RU" dirty="0" smtClean="0"/>
              <a:t>платят </a:t>
            </a:r>
            <a:r>
              <a:rPr lang="ru-RU" dirty="0"/>
              <a:t>в сказке С. Маршака.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Почему в сказке </a:t>
            </a:r>
            <a:r>
              <a:rPr lang="ru-RU" sz="3200" b="1" dirty="0" smtClean="0">
                <a:solidFill>
                  <a:srgbClr val="C00000"/>
                </a:solidFill>
              </a:rPr>
              <a:t>С.Я. </a:t>
            </a:r>
            <a:r>
              <a:rPr lang="ru-RU" sz="3200" b="1" dirty="0">
                <a:solidFill>
                  <a:srgbClr val="C00000"/>
                </a:solidFill>
              </a:rPr>
              <a:t>Маршака «Двенадцать месяцев»  добро побеждает зло?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Действие 5. Заключение.</a:t>
            </a:r>
          </a:p>
          <a:p>
            <a:pPr marL="0" indent="0">
              <a:buNone/>
            </a:pPr>
            <a:r>
              <a:rPr lang="ru-RU" i="1" dirty="0" smtClean="0"/>
              <a:t>Каждому </a:t>
            </a:r>
            <a:r>
              <a:rPr lang="ru-RU" i="1" dirty="0"/>
              <a:t>герою в «12 месяцах»  даётся  по заслугам и поступкам. </a:t>
            </a:r>
            <a:r>
              <a:rPr lang="ru-RU" i="1" dirty="0" smtClean="0"/>
              <a:t>Герои с добрым сердцем преодолевают препятствия, потому что силы природы помогают им, награждая за трудолюбие, скромность , отзывчивость. Злые и глупые герои наказываются за свои поступки. Произведение </a:t>
            </a:r>
            <a:r>
              <a:rPr lang="ru-RU" i="1" dirty="0"/>
              <a:t>Маршака похоже на другие сказки, которые учат и в реальной жизни поступать правильно и не становиться на сторону зла.</a:t>
            </a:r>
          </a:p>
          <a:p>
            <a:endParaRPr lang="ru-RU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Почему в сказке С.Я Маршака «Двенадцать месяцев»  добро побеждает зло?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dirty="0" smtClean="0"/>
              <a:t> </a:t>
            </a:r>
            <a:r>
              <a:rPr lang="ru-RU" u="sng" dirty="0" smtClean="0"/>
              <a:t>Действие 4</a:t>
            </a:r>
            <a:r>
              <a:rPr lang="ru-RU" dirty="0" smtClean="0"/>
              <a:t>.</a:t>
            </a:r>
          </a:p>
          <a:p>
            <a:pPr marL="0" lvl="0" indent="0">
              <a:buNone/>
            </a:pPr>
            <a:r>
              <a:rPr lang="ru-RU" dirty="0" smtClean="0"/>
              <a:t>Работаем </a:t>
            </a:r>
            <a:r>
              <a:rPr lang="ru-RU" dirty="0"/>
              <a:t>над монологически ответом</a:t>
            </a:r>
            <a:r>
              <a:rPr lang="ru-RU" dirty="0" smtClean="0"/>
              <a:t>.</a:t>
            </a:r>
          </a:p>
          <a:p>
            <a:pPr marL="0" lvl="0" indent="0">
              <a:buNone/>
            </a:pPr>
            <a:r>
              <a:rPr lang="ru-RU" u="sng" dirty="0" smtClean="0"/>
              <a:t>Действие 5</a:t>
            </a:r>
            <a:r>
              <a:rPr lang="ru-RU" dirty="0" smtClean="0"/>
              <a:t>. Проверяем ошибки (все знакомые виды ошибок). Учим избегать самой распространённой ошибки – неоправданного повтора.</a:t>
            </a:r>
          </a:p>
          <a:p>
            <a:pPr marL="0" lvl="0" indent="0">
              <a:buNone/>
            </a:pPr>
            <a:r>
              <a:rPr lang="ru-RU" dirty="0"/>
              <a:t> </a:t>
            </a:r>
            <a:r>
              <a:rPr lang="ru-RU" u="sng" dirty="0" smtClean="0"/>
              <a:t>Действие 7</a:t>
            </a:r>
            <a:r>
              <a:rPr lang="ru-RU" dirty="0" smtClean="0"/>
              <a:t>. Переписываем сочинение на чистовик.</a:t>
            </a:r>
            <a:endParaRPr lang="ru-RU" dirty="0"/>
          </a:p>
          <a:p>
            <a:r>
              <a:rPr lang="ru-RU" dirty="0"/>
              <a:t> 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chemeClr val="accent4">
                    <a:lumMod val="75000"/>
                  </a:schemeClr>
                </a:solidFill>
              </a:rPr>
              <a:t>Формирование способностей сравнивать/сопоставлять материал литературного произведения в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5-7классах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класс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Урок 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№48. « Кавказский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пленник»: </a:t>
            </a: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Жилин и </a:t>
            </a:r>
            <a:r>
              <a:rPr lang="ru-RU" sz="1600" b="1" dirty="0" err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Костылин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>
              <a:buNone/>
            </a:pPr>
            <a:r>
              <a:rPr lang="ru-RU" sz="1600" u="sng" dirty="0"/>
              <a:t>Характеристика основных видов деятельности обучающихся: </a:t>
            </a:r>
            <a:endParaRPr lang="ru-RU" sz="1600" u="sng" dirty="0" smtClean="0"/>
          </a:p>
          <a:p>
            <a:pPr marL="0" indent="0">
              <a:buNone/>
            </a:pPr>
            <a:r>
              <a:rPr lang="ru-RU" sz="1600" dirty="0" smtClean="0"/>
              <a:t>Сопоставление </a:t>
            </a:r>
            <a:r>
              <a:rPr lang="ru-RU" sz="1600" dirty="0"/>
              <a:t>персонажей рассказа и составление плана сравнительной характеристики </a:t>
            </a:r>
            <a:r>
              <a:rPr lang="ru-RU" sz="1600" dirty="0" smtClean="0"/>
              <a:t>героев.</a:t>
            </a:r>
            <a:endParaRPr lang="ru-RU" sz="1600" dirty="0"/>
          </a:p>
          <a:p>
            <a:r>
              <a:rPr lang="ru-RU" sz="1600" dirty="0"/>
              <a:t> Самостоятельная работа: письменная сравнительная характеристика </a:t>
            </a:r>
            <a:r>
              <a:rPr lang="ru-RU" sz="1600" dirty="0" smtClean="0"/>
              <a:t>героев.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Урок №49. Развитие речи</a:t>
            </a:r>
          </a:p>
          <a:p>
            <a:pPr marL="0" indent="0">
              <a:buNone/>
            </a:pPr>
            <a:r>
              <a:rPr lang="ru-RU" sz="1600" u="sng" dirty="0"/>
              <a:t>Характеристика основных видов деятельности обучающихся: </a:t>
            </a:r>
            <a:endParaRPr lang="ru-RU" sz="1600" u="sng" dirty="0" smtClean="0"/>
          </a:p>
          <a:p>
            <a:pPr marL="0" indent="0">
              <a:buNone/>
            </a:pPr>
            <a:r>
              <a:rPr lang="ru-RU" sz="1600" dirty="0" smtClean="0"/>
              <a:t>Подготовка </a:t>
            </a:r>
            <a:r>
              <a:rPr lang="ru-RU" sz="1600" dirty="0"/>
              <a:t>к письменному ответу на один из проблемных вопросов</a:t>
            </a:r>
          </a:p>
          <a:p>
            <a:pPr marL="0" indent="0">
              <a:buNone/>
            </a:pP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88094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6798734" cy="1224135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Памятка « Пишем сочинение –сравнительную характеристику двух героев»</a:t>
            </a:r>
            <a:endParaRPr lang="ru-RU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700808"/>
            <a:ext cx="6798736" cy="366102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6200" dirty="0" smtClean="0"/>
              <a:t>1</a:t>
            </a:r>
            <a:r>
              <a:rPr lang="ru-RU" sz="6200" dirty="0"/>
              <a:t>.</a:t>
            </a:r>
            <a:r>
              <a:rPr lang="ru-RU" sz="6200" dirty="0" smtClean="0"/>
              <a:t> Предположите, зачем автор сравнивает героев и что даёт это сравнение читателю.</a:t>
            </a:r>
          </a:p>
          <a:p>
            <a:pPr>
              <a:buNone/>
            </a:pPr>
            <a:r>
              <a:rPr lang="ru-RU" sz="6200" dirty="0" smtClean="0"/>
              <a:t>2</a:t>
            </a:r>
            <a:r>
              <a:rPr lang="ru-RU" sz="6200" dirty="0"/>
              <a:t>.</a:t>
            </a:r>
            <a:r>
              <a:rPr lang="ru-RU" sz="6200" dirty="0" smtClean="0"/>
              <a:t> Найдите линии сравнения</a:t>
            </a:r>
            <a:r>
              <a:rPr lang="ru-RU" sz="6200" dirty="0"/>
              <a:t>. </a:t>
            </a:r>
            <a:r>
              <a:rPr lang="ru-RU" sz="6200" dirty="0">
                <a:solidFill>
                  <a:srgbClr val="FF0000"/>
                </a:solidFill>
              </a:rPr>
              <a:t>Линии сравнения –критерии, по которым мы предполагаем сравнивать </a:t>
            </a:r>
            <a:r>
              <a:rPr lang="ru-RU" sz="6200" dirty="0" smtClean="0">
                <a:solidFill>
                  <a:srgbClr val="FF0000"/>
                </a:solidFill>
              </a:rPr>
              <a:t>героев</a:t>
            </a:r>
            <a:r>
              <a:rPr lang="ru-RU" sz="6200" dirty="0" smtClean="0"/>
              <a:t>.</a:t>
            </a:r>
          </a:p>
          <a:p>
            <a:pPr>
              <a:buNone/>
            </a:pPr>
            <a:r>
              <a:rPr lang="ru-RU" sz="6200" u="sng" dirty="0"/>
              <a:t>Чаще всего линиями сравнения героев могут быть</a:t>
            </a:r>
            <a:r>
              <a:rPr lang="ru-RU" sz="6200" dirty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6200" dirty="0"/>
              <a:t> Первое знакомство с читателей с героями</a:t>
            </a:r>
          </a:p>
          <a:p>
            <a:pPr>
              <a:buFont typeface="Wingdings" pitchFamily="2" charset="2"/>
              <a:buChar char="ü"/>
            </a:pPr>
            <a:r>
              <a:rPr lang="ru-RU" sz="6200" dirty="0"/>
              <a:t>Внешность</a:t>
            </a:r>
          </a:p>
          <a:p>
            <a:pPr>
              <a:buFont typeface="Wingdings" pitchFamily="2" charset="2"/>
              <a:buChar char="ü"/>
            </a:pPr>
            <a:r>
              <a:rPr lang="ru-RU" sz="6200" dirty="0"/>
              <a:t>Речь</a:t>
            </a:r>
          </a:p>
          <a:p>
            <a:pPr>
              <a:buFont typeface="Wingdings" pitchFamily="2" charset="2"/>
              <a:buChar char="ü"/>
            </a:pPr>
            <a:r>
              <a:rPr lang="ru-RU" sz="6200" dirty="0"/>
              <a:t>Поведение</a:t>
            </a:r>
          </a:p>
          <a:p>
            <a:pPr>
              <a:buFont typeface="Wingdings" pitchFamily="2" charset="2"/>
              <a:buChar char="ü"/>
            </a:pPr>
            <a:r>
              <a:rPr lang="ru-RU" sz="6200" dirty="0"/>
              <a:t>Поступки</a:t>
            </a:r>
          </a:p>
          <a:p>
            <a:pPr>
              <a:buFont typeface="Wingdings" pitchFamily="2" charset="2"/>
              <a:buChar char="ü"/>
            </a:pPr>
            <a:r>
              <a:rPr lang="ru-RU" sz="6200" dirty="0"/>
              <a:t> Черты характера</a:t>
            </a:r>
          </a:p>
          <a:p>
            <a:pPr>
              <a:buFont typeface="Wingdings" pitchFamily="2" charset="2"/>
              <a:buChar char="ü"/>
            </a:pPr>
            <a:r>
              <a:rPr lang="ru-RU" sz="6200" dirty="0"/>
              <a:t> Отношение к окружающим </a:t>
            </a:r>
          </a:p>
          <a:p>
            <a:pPr>
              <a:buFont typeface="Wingdings" pitchFamily="2" charset="2"/>
              <a:buChar char="ü"/>
            </a:pPr>
            <a:r>
              <a:rPr lang="ru-RU" sz="6200" dirty="0"/>
              <a:t> Отношение окружающих к герою</a:t>
            </a:r>
          </a:p>
          <a:p>
            <a:pPr>
              <a:buFont typeface="Wingdings" pitchFamily="2" charset="2"/>
              <a:buChar char="ü"/>
            </a:pPr>
            <a:r>
              <a:rPr lang="ru-RU" sz="6200" dirty="0"/>
              <a:t> Авторское </a:t>
            </a:r>
            <a:r>
              <a:rPr lang="ru-RU" sz="6200" dirty="0" smtClean="0"/>
              <a:t>отношение</a:t>
            </a:r>
            <a:endParaRPr lang="ru-RU" sz="6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Памятка « Пишем сочинение –сравнительную характеристику двух героев»</a:t>
            </a:r>
            <a:endParaRPr lang="ru-RU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400" dirty="0" smtClean="0"/>
              <a:t>3</a:t>
            </a:r>
            <a:r>
              <a:rPr lang="ru-RU" sz="1600" dirty="0" smtClean="0"/>
              <a:t>. </a:t>
            </a:r>
            <a:r>
              <a:rPr lang="ru-RU" sz="1600" dirty="0"/>
              <a:t>Отбираем материал к линиям сравнения. Обращаем внимание на поведение героев в сходных </a:t>
            </a:r>
            <a:r>
              <a:rPr lang="ru-RU" sz="1600" dirty="0" smtClean="0"/>
              <a:t>ситуациях.</a:t>
            </a:r>
            <a:endParaRPr lang="ru-RU" sz="1600" dirty="0"/>
          </a:p>
          <a:p>
            <a:pPr>
              <a:buNone/>
            </a:pPr>
            <a:r>
              <a:rPr lang="ru-RU" sz="1400" dirty="0" smtClean="0"/>
              <a:t>4.Работа </a:t>
            </a:r>
            <a:r>
              <a:rPr lang="ru-RU" sz="1400" dirty="0" smtClean="0"/>
              <a:t>на </a:t>
            </a:r>
            <a:r>
              <a:rPr lang="ru-RU" sz="1400" dirty="0" smtClean="0"/>
              <a:t>черновике. Пишем вступление.</a:t>
            </a:r>
          </a:p>
          <a:p>
            <a:pPr>
              <a:buNone/>
            </a:pPr>
            <a:r>
              <a:rPr lang="ru-RU" sz="1400" dirty="0" smtClean="0"/>
              <a:t>Во вступлении необходимо  представить </a:t>
            </a:r>
            <a:r>
              <a:rPr lang="ru-RU" sz="1400" b="1" dirty="0" smtClean="0">
                <a:solidFill>
                  <a:schemeClr val="accent4">
                    <a:lumMod val="75000"/>
                  </a:schemeClr>
                </a:solidFill>
              </a:rPr>
              <a:t>«визитную карточку» </a:t>
            </a:r>
            <a:r>
              <a:rPr lang="ru-RU" sz="1400" dirty="0" smtClean="0"/>
              <a:t>произведения (автор, название) и назвать сравниваемых героев. </a:t>
            </a:r>
            <a:r>
              <a:rPr lang="ru-RU" sz="1400" b="1" dirty="0" smtClean="0">
                <a:solidFill>
                  <a:schemeClr val="accent4">
                    <a:lumMod val="75000"/>
                  </a:schemeClr>
                </a:solidFill>
              </a:rPr>
              <a:t>Предположите,  с какой целью, по вашему мнению, их сопоставляет автор и почему это сопоставление важно читателю.</a:t>
            </a:r>
          </a:p>
          <a:p>
            <a:pPr marL="0" indent="0">
              <a:buNone/>
            </a:pPr>
            <a:r>
              <a:rPr lang="ru-RU" sz="1400" dirty="0" smtClean="0"/>
              <a:t>5.  Работа </a:t>
            </a:r>
            <a:r>
              <a:rPr lang="ru-RU" sz="1400" dirty="0" smtClean="0"/>
              <a:t>на  </a:t>
            </a:r>
            <a:r>
              <a:rPr lang="ru-RU" sz="1400" dirty="0" smtClean="0"/>
              <a:t>черновике. Основная часть.</a:t>
            </a:r>
            <a:endParaRPr lang="ru-RU" sz="1400" dirty="0"/>
          </a:p>
          <a:p>
            <a:pPr>
              <a:buNone/>
            </a:pPr>
            <a:r>
              <a:rPr lang="ru-RU" sz="1400" dirty="0"/>
              <a:t> Сравниваем героев по выбранным критериям (линиям сравнения). Последовательность линий сравнения задаётся  чаще всего текстом. Попеременно отмечаем сходства героев и их различия (если главным является различие героев, то в начале лучше остановиться на сходстве</a:t>
            </a:r>
            <a:r>
              <a:rPr lang="ru-RU" sz="1400" dirty="0" smtClean="0"/>
              <a:t>).</a:t>
            </a:r>
            <a:endParaRPr lang="ru-RU" sz="1400" dirty="0"/>
          </a:p>
          <a:p>
            <a:pPr>
              <a:buNone/>
            </a:pPr>
            <a:r>
              <a:rPr lang="ru-RU" sz="1400" dirty="0"/>
              <a:t>  </a:t>
            </a:r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Сочинение должно быть построено на основе  ПАРАЛЛЕЛЬНОГО, то есть ОДНОВРЕМЕННОГО сравнения каких-либо качеств двух героев (как проявляется первый признак у обоих героев, как проявляется второй признак у обоих героев и т.д.)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4">
                    <a:lumMod val="75000"/>
                  </a:schemeClr>
                </a:solidFill>
              </a:rPr>
              <a:t>Памятка « Пишем сочинение –сравнительную характеристику двух героев»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6. Пишем заключение</a:t>
            </a:r>
            <a:r>
              <a:rPr lang="ru-RU" dirty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Что помогло понять сравнение героев вам, читателю? Разделяете ли вы авторскую позицию по отношению к героям?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Рабочий лист для подготовки к сочинению –сравнительной характеристике Жилина и </a:t>
            </a:r>
            <a:r>
              <a:rPr lang="ru-RU" sz="2400" b="1" dirty="0" err="1" smtClean="0">
                <a:solidFill>
                  <a:schemeClr val="accent4">
                    <a:lumMod val="75000"/>
                  </a:schemeClr>
                </a:solidFill>
              </a:rPr>
              <a:t>Костылина</a:t>
            </a:r>
            <a:endParaRPr lang="ru-RU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Вы прочитали рассказ Л.Н. Толстого «Кавказский пленник». Подготовьтесь к сочинению – сравнительной   характеристике двух литературных героев – Жилина 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Костылина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 Для этого:  1) подумайте над тем, почему этих героев можно сопоставить и как это сопоставление поможет понять авторский замысел.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Найдите в тексте описание внешности (портрет) героев: о каких качествах характера героев можно узнать по описанию внешности?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Подумайте над фамилиями героев: случайно ли автор наделяет их такими фамилиями? С какими однокоренными словами они связаны? Как вы думаете, почему?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4) Проследите за поведением обоих героев в эпизоде во время нападения татар: какое решение принимает Жилин и как это его характеризует? А как ведет себя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Костылин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? Что вы об этом думаете?  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Лариса Казакевич. Всхлип учителя литературы</a:t>
            </a:r>
            <a:endParaRPr lang="ru-RU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"У Троекурова было много денег, крестьяне, девки под забором, род, связи. Ел и пил алкоголь он без перерывов. Троекуров относился к людям с недоброжелательностью и в доказательство того порой спускал на них собак и мишек. Крестьяне уважали барина за финансовое благополучие. Чиновники </a:t>
            </a:r>
            <a:r>
              <a:rPr lang="ru-RU" b="1" dirty="0" err="1"/>
              <a:t>трепещали</a:t>
            </a:r>
            <a:r>
              <a:rPr lang="ru-RU" b="1" dirty="0"/>
              <a:t> над Троекуровым, который, с его стороны, был большой шалун и хам. Троекуров был также гурман: два раза в неделю </a:t>
            </a:r>
            <a:r>
              <a:rPr lang="ru-RU" b="1" dirty="0" smtClean="0"/>
              <a:t>он</a:t>
            </a:r>
            <a:r>
              <a:rPr lang="ru-RU" dirty="0"/>
              <a:t> </a:t>
            </a:r>
            <a:r>
              <a:rPr lang="ru-RU" b="1" dirty="0" smtClean="0"/>
              <a:t>обжирался</a:t>
            </a:r>
            <a:r>
              <a:rPr lang="ru-RU" b="1" dirty="0"/>
              <a:t>, как свинья, и недомогал".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8619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4">
                    <a:lumMod val="75000"/>
                  </a:schemeClr>
                </a:solidFill>
              </a:rPr>
              <a:t>Рабочий лист для подготовки к сочинению –сравнительной характеристике Жилина и </a:t>
            </a:r>
            <a:r>
              <a:rPr lang="ru-RU" sz="2400" b="1" dirty="0" err="1">
                <a:solidFill>
                  <a:schemeClr val="accent4">
                    <a:lumMod val="75000"/>
                  </a:schemeClr>
                </a:solidFill>
              </a:rPr>
              <a:t>Костылина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5) Перечитайте эпизод «В плену»: как ведут себя герои? Чем отличается поведение Жилина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Костылина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  Проследите за поведением обоих героев в плену: почему, на ваш взгляд, Жилин в эпизоде с письмом о выкупе указал  неправильный адрес? Как это его характеризует? А как ведет себя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Костылин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этой ситуации? Что вы об этом думаете? Во что верят Жилин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Костылин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находясь в плену? Чем занимаются герои? Каково мнение татар о них? Как это  характеризует героев? 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6) Перечитайте эпизод «Первый побег» (как герои готовятся к первому побегу? Как бы поступил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Костылин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месте Жилина?)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7) Перечитайте эпизод «Путь домой» (Каким показан Жилин в момент расставания 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Костылиным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 Почему Дина помогла Жилину?)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8) В заключение сделайте вывод:  что даёт читателю сравнительная характеристика этих героев? Какие чувства вызывает у вас Жилин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Костылин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  Совпадает ли ваше мнение с авторским?</a:t>
            </a:r>
          </a:p>
        </p:txBody>
      </p:sp>
    </p:spTree>
    <p:extLst>
      <p:ext uri="{BB962C8B-B14F-4D97-AF65-F5344CB8AC3E}">
        <p14:creationId xmlns="" xmlns:p14="http://schemas.microsoft.com/office/powerpoint/2010/main" val="3052880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Пишем сочинение «Жилин и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</a:rPr>
              <a:t>Костылин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»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 вступлении необходимо  представить «визитную карточку» произведения (автор, название) и назвать сравниваемых героев. Предположите,  с какой целью, по вашему мнению, их сопоставляет автор и почему это сопоставление важно читателю.</a:t>
            </a:r>
          </a:p>
          <a:p>
            <a:r>
              <a:rPr lang="ru-RU" sz="1800" dirty="0" smtClean="0"/>
              <a:t>Л.Н. Толстой в своем произведении «Кавказский пленник» рассказывает о двух русских офицерах,  Жилине и </a:t>
            </a:r>
            <a:r>
              <a:rPr lang="ru-RU" sz="1800" dirty="0" err="1" smtClean="0"/>
              <a:t>Костылине</a:t>
            </a:r>
            <a:r>
              <a:rPr lang="ru-RU" sz="1800" dirty="0" smtClean="0"/>
              <a:t>, которые  попадают в плен к татарам во время сражений за  присоединение Кавказа к русским землям. Сравнивая  героев, автор рассуждает  о том, как должен вести себя  настоящий человек, офицер, попавший в трудную ситуацию.</a:t>
            </a:r>
            <a:endParaRPr lang="ru-RU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Основная часть сочинения</a:t>
            </a:r>
            <a:endParaRPr lang="ru-RU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Сравниваем героев по выбранным критериям (линиям сравнения). Последовательность линий сравнения задаётся  чаще всего текстом. Попеременно отмечаем сходства героев и их различия (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если главным является различие героев, то в начале лучше остановиться на сходстве) </a:t>
            </a:r>
          </a:p>
          <a:p>
            <a:pPr algn="ct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Линии сравнения</a:t>
            </a:r>
          </a:p>
          <a:p>
            <a:pPr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Общее ( оба офицеры, служат в одном полку…</a:t>
            </a:r>
          </a:p>
          <a:p>
            <a:pPr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Говорящие фамилии</a:t>
            </a:r>
          </a:p>
          <a:p>
            <a:pPr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Описание внешности</a:t>
            </a:r>
          </a:p>
          <a:p>
            <a:pPr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Поведение героев во время нападения татар</a:t>
            </a:r>
          </a:p>
          <a:p>
            <a:pPr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плену: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а) ситуация с письмом о выкупе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б) внутреннее состояние героев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в)поведение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г) мнение татар о героях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д) чем объясняется внимание Дины 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Костылину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6. Как ведут себя герои во время побега?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7. Каким образом каждый из героев возвращается из плена. Почему Дина помогает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Костылину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Заключение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Что даёт читателю сравнение автором героев? Какие качества  личности  помогли  Жилину преодолеть трудности, сохранив честь и достоинство? Какие чувства у читателя вызывают главные герои?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Другие возможные сравнительные характеристики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smtClean="0"/>
              <a:t>В.Г. Короленко « Дети подземелья»: Вася и Валек</a:t>
            </a:r>
          </a:p>
          <a:p>
            <a:r>
              <a:rPr lang="ru-RU" dirty="0"/>
              <a:t> </a:t>
            </a:r>
            <a:r>
              <a:rPr lang="ru-RU" dirty="0" smtClean="0"/>
              <a:t>М. Твен « Приключения Тома </a:t>
            </a:r>
            <a:r>
              <a:rPr lang="ru-RU" dirty="0" err="1" smtClean="0"/>
              <a:t>Сойера</a:t>
            </a:r>
            <a:r>
              <a:rPr lang="ru-RU" dirty="0" smtClean="0"/>
              <a:t>»: Том и  Гек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4">
                    <a:lumMod val="75000"/>
                  </a:schemeClr>
                </a:solidFill>
              </a:rPr>
              <a:t>« Чудные картины» в стихотворениях А.А. Фета»(сравниваем 2 стихотворения</a:t>
            </a:r>
            <a:r>
              <a:rPr lang="ru-RU" sz="3100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« Чудная картина…» и «Весенний дождь»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Что объединяет эти стихотворения?(они о природе</a:t>
            </a:r>
            <a:r>
              <a:rPr lang="ru-RU" sz="2400" dirty="0"/>
              <a:t>;</a:t>
            </a:r>
            <a:r>
              <a:rPr lang="ru-RU" sz="2400" dirty="0" smtClean="0"/>
              <a:t> о любви к природе; через картины природы передаётся настроение поэта/ лирического героя)</a:t>
            </a:r>
            <a:endParaRPr lang="ru-RU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 Какие ощущения, эмоции вызывают эти стихотворения у читателя?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 </a:t>
            </a:r>
            <a:r>
              <a:rPr lang="ru-RU" sz="2400" dirty="0" smtClean="0"/>
              <a:t>Сравните приёмы и художественные средства, с помощью которых создан поэтический пейзаж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 </a:t>
            </a:r>
            <a:r>
              <a:rPr lang="ru-RU" sz="2400" dirty="0" smtClean="0"/>
              <a:t>Что даёт такое сравнение?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7415694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Возможный план  устного/письменного анализа стихотворения в 5 классе </a:t>
            </a: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 авторе</a:t>
            </a:r>
          </a:p>
          <a:p>
            <a:r>
              <a:rPr lang="ru-RU" dirty="0" smtClean="0"/>
              <a:t>Основная тема стихотворения</a:t>
            </a:r>
          </a:p>
          <a:p>
            <a:r>
              <a:rPr lang="ru-RU" dirty="0" smtClean="0"/>
              <a:t>Мысли и чувства автора</a:t>
            </a:r>
          </a:p>
          <a:p>
            <a:r>
              <a:rPr lang="ru-RU" dirty="0" smtClean="0"/>
              <a:t>Главная идея (мысль) стихотворения</a:t>
            </a:r>
          </a:p>
          <a:p>
            <a:r>
              <a:rPr lang="ru-RU" dirty="0" smtClean="0"/>
              <a:t>Художественные средства, которые позволяют эту мысль раскрыть автору и увидеть читателю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194375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Возможные </a:t>
            </a:r>
            <a:r>
              <a:rPr lang="ru-RU" b="1" u="sng" dirty="0" smtClean="0">
                <a:solidFill>
                  <a:schemeClr val="accent4">
                    <a:lumMod val="75000"/>
                  </a:schemeClr>
                </a:solidFill>
              </a:rPr>
              <a:t>линии сравнения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стихотворений одного автора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Жанр</a:t>
            </a:r>
          </a:p>
          <a:p>
            <a:r>
              <a:rPr lang="ru-RU" dirty="0" smtClean="0"/>
              <a:t>Тема</a:t>
            </a:r>
          </a:p>
          <a:p>
            <a:r>
              <a:rPr lang="ru-RU" dirty="0" smtClean="0"/>
              <a:t>Идея </a:t>
            </a:r>
          </a:p>
          <a:p>
            <a:r>
              <a:rPr lang="ru-RU" dirty="0" smtClean="0"/>
              <a:t>Композиция</a:t>
            </a:r>
          </a:p>
          <a:p>
            <a:r>
              <a:rPr lang="ru-RU" dirty="0" smtClean="0"/>
              <a:t>Время и пространство</a:t>
            </a:r>
          </a:p>
          <a:p>
            <a:r>
              <a:rPr lang="ru-RU" dirty="0"/>
              <a:t> </a:t>
            </a:r>
            <a:r>
              <a:rPr lang="ru-RU" dirty="0" smtClean="0"/>
              <a:t>Интонация, эмоциональный настрой</a:t>
            </a:r>
          </a:p>
          <a:p>
            <a:r>
              <a:rPr lang="ru-RU" dirty="0" smtClean="0"/>
              <a:t>Развитие лирического образа</a:t>
            </a:r>
          </a:p>
          <a:p>
            <a:r>
              <a:rPr lang="ru-RU" dirty="0" smtClean="0"/>
              <a:t>Художественные особенности</a:t>
            </a:r>
          </a:p>
          <a:p>
            <a:r>
              <a:rPr lang="ru-RU" dirty="0"/>
              <a:t> </a:t>
            </a:r>
            <a:r>
              <a:rPr lang="ru-RU" dirty="0" smtClean="0"/>
              <a:t>Ритмика/метрика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238843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Сравниваем: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 </a:t>
            </a:r>
            <a:r>
              <a:rPr lang="ru-RU" dirty="0" smtClean="0"/>
              <a:t>Стихотворения Ф. И. Тютчева « Зима недаром злится…» и « Весенние воды»</a:t>
            </a:r>
          </a:p>
          <a:p>
            <a:r>
              <a:rPr lang="ru-RU" dirty="0"/>
              <a:t> </a:t>
            </a:r>
            <a:r>
              <a:rPr lang="ru-RU" dirty="0" smtClean="0"/>
              <a:t>Стихотворения А.Н. Плещеева « Весна» и Ф.И. Тютчева « Весенние воды»(основание для сравнения –способ создания образа весны)</a:t>
            </a:r>
          </a:p>
          <a:p>
            <a:r>
              <a:rPr lang="ru-RU" dirty="0" smtClean="0"/>
              <a:t>А.Н. Майков « Ласточки» и Ф.И. Тютчев « Есть в осени первоначальной…» (основание для сравнения –способы создания образа осени)</a:t>
            </a:r>
          </a:p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Стихи о Родине  и родной природе писателей19 и 20 веков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295148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281415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А.С. Пушкин «Дубровский». 6 класс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Сравнительная характеристика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Кирила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Петровича Троекурова и Андрея Гавриловича Дубровского. 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Заполните таблицу (домашняя работа)</a:t>
            </a:r>
            <a:endParaRPr lang="ru-RU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21600828"/>
              </p:ext>
            </p:extLst>
          </p:nvPr>
        </p:nvGraphicFramePr>
        <p:xfrm>
          <a:off x="539552" y="3284984"/>
          <a:ext cx="8136904" cy="3204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573"/>
                <a:gridCol w="2619573"/>
                <a:gridCol w="2897758"/>
              </a:tblGrid>
              <a:tr h="149736">
                <a:tc>
                  <a:txBody>
                    <a:bodyPr/>
                    <a:lstStyle/>
                    <a:p>
                      <a:r>
                        <a:rPr lang="ru-RU" dirty="0" smtClean="0"/>
                        <a:t>Линии сравнения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К.П. Троекуров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А.Г. Дубровский</a:t>
                      </a:r>
                      <a:endParaRPr lang="ru-RU" dirty="0"/>
                    </a:p>
                  </a:txBody>
                  <a:tcPr/>
                </a:tc>
              </a:tr>
              <a:tr h="545351"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Социальное положение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5351"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Качества характера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5351">
                <a:tc>
                  <a:txBody>
                    <a:bodyPr/>
                    <a:lstStyle/>
                    <a:p>
                      <a:r>
                        <a:rPr lang="ru-RU" dirty="0" smtClean="0"/>
                        <a:t>Занятия, увлечения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9073"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Отношения соседей к героям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3898"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Отношение к крестьянам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2546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Декабрьское сочинение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ru-RU" b="1" dirty="0"/>
              <a:t> 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Почему умение сочувствовать говорит о внутренней силе человека?</a:t>
            </a:r>
          </a:p>
          <a:p>
            <a:pPr lvl="0"/>
            <a:r>
              <a:rPr lang="ru-RU" dirty="0"/>
              <a:t>Может  ли быть счастливым человек, равнодушный к чужой беде?</a:t>
            </a:r>
          </a:p>
          <a:p>
            <a:pPr lvl="0"/>
            <a:r>
              <a:rPr lang="ru-RU" dirty="0"/>
              <a:t>Чем опасно равнодушие?</a:t>
            </a:r>
          </a:p>
          <a:p>
            <a:r>
              <a:rPr lang="ru-RU" b="1" i="1" dirty="0"/>
              <a:t>(Программа  7 класса: Урок №50 – развитие речи. Сочинение  «Нужны ли в жизни сочувствие и сострадание? ( По произведениям писателей 20 века.)»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ru-RU" sz="2400" b="1" dirty="0">
                <a:solidFill>
                  <a:schemeClr val="accent4">
                    <a:lumMod val="75000"/>
                  </a:schemeClr>
                </a:solidFill>
              </a:rPr>
              <a:t>Сравнительная характеристика </a:t>
            </a:r>
            <a:r>
              <a:rPr lang="ru-RU" sz="2400" b="1" dirty="0" err="1">
                <a:solidFill>
                  <a:schemeClr val="accent4">
                    <a:lumMod val="75000"/>
                  </a:schemeClr>
                </a:solidFill>
              </a:rPr>
              <a:t>Кирила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</a:rPr>
              <a:t> Петровича Троекурова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и 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</a:rPr>
              <a:t>Андрея Гавриловича Дубровского.  Заполните таблицу (домашняя работа)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Сделайте общий вывод:</a:t>
            </a:r>
          </a:p>
          <a:p>
            <a:r>
              <a:rPr lang="ru-RU" dirty="0"/>
              <a:t> </a:t>
            </a:r>
            <a:r>
              <a:rPr lang="ru-RU" dirty="0" smtClean="0"/>
              <a:t>Что связывает, что сближает героев?</a:t>
            </a:r>
          </a:p>
          <a:p>
            <a:r>
              <a:rPr lang="ru-RU" dirty="0"/>
              <a:t> </a:t>
            </a:r>
            <a:r>
              <a:rPr lang="ru-RU" dirty="0" smtClean="0"/>
              <a:t>Что разделяет героев?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974546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b="1" dirty="0" smtClean="0">
                <a:solidFill>
                  <a:schemeClr val="accent4">
                    <a:lumMod val="75000"/>
                  </a:schemeClr>
                </a:solidFill>
              </a:rPr>
              <a:t>А.П. Чехов « Толстый и тонкий»</a:t>
            </a:r>
            <a:r>
              <a:rPr lang="ru-RU" sz="2700" dirty="0"/>
              <a:t> </a:t>
            </a:r>
            <a:r>
              <a:rPr lang="ru-RU" sz="2700" i="1" dirty="0">
                <a:solidFill>
                  <a:schemeClr val="accent4">
                    <a:lumMod val="75000"/>
                  </a:schemeClr>
                </a:solidFill>
              </a:rPr>
              <a:t>Исследовательская работа на уроке в </a:t>
            </a:r>
            <a:r>
              <a:rPr lang="ru-RU" sz="2700" i="1" dirty="0" smtClean="0">
                <a:solidFill>
                  <a:schemeClr val="accent4">
                    <a:lumMod val="75000"/>
                  </a:schemeClr>
                </a:solidFill>
              </a:rPr>
              <a:t>группах</a:t>
            </a:r>
            <a:endParaRPr lang="ru-RU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 группа: сопоставьте речь тонкого в 1 и 2 частях диалога</a:t>
            </a:r>
          </a:p>
          <a:p>
            <a:r>
              <a:rPr lang="ru-RU" dirty="0" smtClean="0"/>
              <a:t>2 группа: сопоставьте </a:t>
            </a:r>
            <a:r>
              <a:rPr lang="ru-RU" dirty="0"/>
              <a:t>речь </a:t>
            </a:r>
            <a:r>
              <a:rPr lang="ru-RU" dirty="0" smtClean="0"/>
              <a:t>толстого </a:t>
            </a:r>
            <a:r>
              <a:rPr lang="ru-RU" dirty="0"/>
              <a:t>в 1 и 2 частях </a:t>
            </a:r>
            <a:r>
              <a:rPr lang="ru-RU" dirty="0" smtClean="0"/>
              <a:t>диалога</a:t>
            </a:r>
          </a:p>
          <a:p>
            <a:r>
              <a:rPr lang="ru-RU" dirty="0"/>
              <a:t> </a:t>
            </a:r>
            <a:r>
              <a:rPr lang="ru-RU" dirty="0" smtClean="0"/>
              <a:t>Какой смысл вкладывает каждый из героев во фразу « друг детства»?</a:t>
            </a:r>
          </a:p>
          <a:p>
            <a:r>
              <a:rPr lang="ru-RU" dirty="0"/>
              <a:t> </a:t>
            </a:r>
            <a:r>
              <a:rPr lang="ru-RU" dirty="0" smtClean="0"/>
              <a:t>Озвучьте результаты своих исследований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153700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4">
                    <a:lumMod val="75000"/>
                  </a:schemeClr>
                </a:solidFill>
              </a:rPr>
              <a:t>А.П. Чехов « Толстый и тонкий»</a:t>
            </a:r>
            <a:r>
              <a:rPr lang="ru-RU" sz="2800" dirty="0"/>
              <a:t> </a:t>
            </a:r>
            <a:r>
              <a:rPr lang="ru-RU" sz="2800" i="1" dirty="0">
                <a:solidFill>
                  <a:schemeClr val="accent4">
                    <a:lumMod val="75000"/>
                  </a:schemeClr>
                </a:solidFill>
              </a:rPr>
              <a:t>Исследовательская работа на уроке в группах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 Какую проблему, являющуюся центральной в рассказе, помогает увидеть сравнение речи героев: проблему социальной несправедливости или </a:t>
            </a:r>
            <a:r>
              <a:rPr lang="ru-RU" dirty="0" smtClean="0">
                <a:solidFill>
                  <a:srgbClr val="FF0000"/>
                </a:solidFill>
              </a:rPr>
              <a:t>человеческого достоинства</a:t>
            </a:r>
            <a:r>
              <a:rPr lang="ru-RU" dirty="0" smtClean="0"/>
              <a:t>?</a:t>
            </a:r>
          </a:p>
          <a:p>
            <a:r>
              <a:rPr lang="ru-RU" dirty="0"/>
              <a:t> </a:t>
            </a:r>
            <a:r>
              <a:rPr lang="ru-RU" dirty="0" smtClean="0"/>
              <a:t>Возможен письменный ответ в конце урока в качестве рефлексии: </a:t>
            </a:r>
            <a:r>
              <a:rPr lang="ru-RU" dirty="0" smtClean="0">
                <a:solidFill>
                  <a:srgbClr val="FF0000"/>
                </a:solidFill>
              </a:rPr>
              <a:t>« Какие известные вам литературные герои умели сохранять чувство собственного достоинства, несмотря на обстановку?»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29365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7 класс: продолжение и развитие сквозной темы ЧЕСТИ и ДОЛГА</a:t>
            </a:r>
            <a:endParaRPr lang="ru-RU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М.Ю. Лермонтов «Песня про… 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к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упца Калашникова»</a:t>
            </a:r>
          </a:p>
          <a:p>
            <a:r>
              <a:rPr lang="ru-RU" dirty="0"/>
              <a:t> </a:t>
            </a:r>
            <a:r>
              <a:rPr lang="ru-RU" dirty="0" smtClean="0"/>
              <a:t>В  Примерной программе: «Какие качества воспевает Лермонтов в образе купца Калашникова?» (проблемный вопрос)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993324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Работа на уроке с рабочим листом</a:t>
            </a: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23155369"/>
              </p:ext>
            </p:extLst>
          </p:nvPr>
        </p:nvGraphicFramePr>
        <p:xfrm>
          <a:off x="179512" y="1268759"/>
          <a:ext cx="8784976" cy="5116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296387"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О каких особенностях говорят портретные зарисовки Калашникова и </a:t>
                      </a:r>
                      <a:r>
                        <a:rPr lang="ru-RU" sz="1400" dirty="0" err="1" smtClean="0">
                          <a:solidFill>
                            <a:srgbClr val="FF0000"/>
                          </a:solidFill>
                        </a:rPr>
                        <a:t>Кирибеевича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4433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Калашников: статный молодец, речью ласковый, очи соколиные, могутные плечи, грудь молодецкая, медный крест со святыми мощами из Киева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Кирибеевич</a:t>
                      </a:r>
                      <a:r>
                        <a:rPr lang="ru-RU" sz="1400" dirty="0" smtClean="0"/>
                        <a:t>: буйный молодец, очи тёмные, широка грудь, руки сильные шапка соболиная, шубка бархатная</a:t>
                      </a:r>
                      <a:endParaRPr lang="ru-RU" sz="1400" dirty="0"/>
                    </a:p>
                  </a:txBody>
                  <a:tcPr/>
                </a:tc>
              </a:tr>
              <a:tr h="711328"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Общий вывод:</a:t>
                      </a:r>
                      <a:r>
                        <a:rPr lang="ru-RU" sz="1400" dirty="0" smtClean="0"/>
                        <a:t> в описании портретов можно найти сходство. Однако если в портрете </a:t>
                      </a:r>
                      <a:r>
                        <a:rPr lang="ru-RU" sz="1400" dirty="0" err="1" smtClean="0"/>
                        <a:t>Кирибеевича</a:t>
                      </a:r>
                      <a:r>
                        <a:rPr lang="ru-RU" sz="1400" dirty="0" smtClean="0"/>
                        <a:t> отмечено богатство костюма, то в описании Калашникова выделена важная деталь:  крест, защитивший купца</a:t>
                      </a:r>
                      <a:r>
                        <a:rPr lang="ru-RU" sz="1400" baseline="0" dirty="0" smtClean="0"/>
                        <a:t> от удара опричника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01429"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Зачем каждый из  них вышел на поединок?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0142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Калашников: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Кирибеевич</a:t>
                      </a:r>
                      <a:endParaRPr lang="ru-RU" sz="1400" dirty="0"/>
                    </a:p>
                  </a:txBody>
                  <a:tcPr/>
                </a:tc>
              </a:tr>
              <a:tr h="692878"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Как характеризует героев поведение перед царём? Сравните ответ </a:t>
                      </a:r>
                      <a:r>
                        <a:rPr lang="ru-RU" sz="1400" dirty="0" err="1" smtClean="0"/>
                        <a:t>Кирибеевича</a:t>
                      </a:r>
                      <a:r>
                        <a:rPr lang="ru-RU" sz="1400" dirty="0" smtClean="0"/>
                        <a:t> во время пира и Ответ Калашникова царю после поединка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0142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Калашников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Кирибеевич</a:t>
                      </a:r>
                      <a:endParaRPr lang="ru-RU" sz="1400" dirty="0"/>
                    </a:p>
                  </a:txBody>
                  <a:tcPr/>
                </a:tc>
              </a:tr>
              <a:tr h="401429">
                <a:tc gridSpan="2"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Общий вывод: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3858"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Почему, готовясь к бою, </a:t>
                      </a:r>
                      <a:r>
                        <a:rPr lang="ru-RU" sz="1400" dirty="0" err="1" smtClean="0"/>
                        <a:t>Кирибеевич</a:t>
                      </a:r>
                      <a:r>
                        <a:rPr lang="ru-RU" sz="1400" dirty="0" smtClean="0"/>
                        <a:t> кланяется только царю, а Калашников –царю, «белому Кремлю</a:t>
                      </a:r>
                      <a:r>
                        <a:rPr lang="ru-RU" sz="1400" baseline="0" dirty="0" smtClean="0"/>
                        <a:t> да святым церквам, а потом всему народу русскому?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9041">
                <a:tc gridSpan="2"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Общий вывод: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604522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641455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 </a:t>
            </a:r>
            <a:r>
              <a:rPr lang="ru-RU" sz="2700" b="1" dirty="0" smtClean="0">
                <a:solidFill>
                  <a:schemeClr val="accent4">
                    <a:lumMod val="75000"/>
                  </a:schemeClr>
                </a:solidFill>
              </a:rPr>
              <a:t>Н.В. Гоголь « Тарас Бульба». Остап и </a:t>
            </a:r>
            <a:r>
              <a:rPr lang="ru-RU" sz="2700" b="1" dirty="0" err="1" smtClean="0">
                <a:solidFill>
                  <a:schemeClr val="accent4">
                    <a:lumMod val="75000"/>
                  </a:schemeClr>
                </a:solidFill>
              </a:rPr>
              <a:t>Андрий</a:t>
            </a:r>
            <a:r>
              <a:rPr lang="ru-RU" sz="2700" b="1" dirty="0" smtClean="0">
                <a:solidFill>
                  <a:schemeClr val="accent4">
                    <a:lumMod val="75000"/>
                  </a:schemeClr>
                </a:solidFill>
              </a:rPr>
              <a:t> (продолжение сквозной темы чести и долга)</a:t>
            </a:r>
            <a:endParaRPr lang="ru-RU" sz="27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/>
              <a:t>Рабочий лист</a:t>
            </a:r>
          </a:p>
          <a:p>
            <a:pPr marL="0" indent="0" algn="ctr">
              <a:buNone/>
            </a:pPr>
            <a:endParaRPr lang="ru-RU" sz="2000" b="1" dirty="0"/>
          </a:p>
          <a:p>
            <a:pPr marL="0" indent="0" algn="ctr">
              <a:buNone/>
            </a:pPr>
            <a:endParaRPr lang="ru-RU" sz="16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00423859"/>
              </p:ext>
            </p:extLst>
          </p:nvPr>
        </p:nvGraphicFramePr>
        <p:xfrm>
          <a:off x="467544" y="1844824"/>
          <a:ext cx="7632848" cy="4912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2376264"/>
                <a:gridCol w="2448272"/>
                <a:gridCol w="2304256"/>
              </a:tblGrid>
              <a:tr h="13681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Линии сравнения</a:t>
                      </a:r>
                    </a:p>
                    <a:p>
                      <a:r>
                        <a:rPr lang="ru-RU" dirty="0" smtClean="0"/>
                        <a:t> (ученик самостоятельно определяет эти пункты)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Первый герой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Второй герой</a:t>
                      </a:r>
                      <a:endParaRPr lang="ru-RU" dirty="0"/>
                    </a:p>
                  </a:txBody>
                  <a:tcPr/>
                </a:tc>
              </a:tr>
              <a:tr h="47116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r>
                        <a:rPr lang="ru-RU" baseline="0" dirty="0" smtClean="0"/>
                        <a:t> внешности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411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Поведение</a:t>
                      </a:r>
                      <a:r>
                        <a:rPr lang="ru-RU" baseline="0" dirty="0" smtClean="0"/>
                        <a:t> в бурсе, отношение к учёбе, к товарищам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1831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Поступки,</a:t>
                      </a:r>
                      <a:r>
                        <a:rPr lang="ru-RU" baseline="0" dirty="0" smtClean="0"/>
                        <a:t> раскрывающие характер героя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116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Поведение</a:t>
                      </a:r>
                      <a:r>
                        <a:rPr lang="ru-RU" baseline="0" dirty="0" smtClean="0"/>
                        <a:t> в бою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1162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Отношение автора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132214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785471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Рекомендации учителя</a:t>
            </a:r>
            <a:endParaRPr lang="ru-RU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AutoNum type="arabicPeriod"/>
            </a:pPr>
            <a:r>
              <a:rPr lang="ru-RU" sz="1400" dirty="0" smtClean="0"/>
              <a:t>Заполните  план-таблицу для сопоставления двух литературных героев.</a:t>
            </a:r>
          </a:p>
          <a:p>
            <a:pPr>
              <a:buAutoNum type="arabicPeriod"/>
            </a:pPr>
            <a:r>
              <a:rPr lang="ru-RU" sz="1400" dirty="0" smtClean="0"/>
              <a:t>Запишите в таблицу свои наблюдения, оценки, сформулированные в виде тезисов. Не забывайте о необходимости цитат для убедительной аргументации.</a:t>
            </a:r>
            <a:endParaRPr lang="ru-RU" sz="1400" dirty="0"/>
          </a:p>
          <a:p>
            <a:pPr>
              <a:buAutoNum type="arabicPeriod"/>
            </a:pPr>
            <a:r>
              <a:rPr lang="ru-RU" sz="1400" dirty="0" smtClean="0"/>
              <a:t> Анализируя ключевые фрагменты текста, относящиеся к характеристике героя, обращайте внимание на «говорящие» детали, изобразительно-выразительные средства, с помощью которых автор рисует своего героя.</a:t>
            </a:r>
          </a:p>
          <a:p>
            <a:pPr>
              <a:buAutoNum type="arabicPeriod"/>
            </a:pPr>
            <a:r>
              <a:rPr lang="ru-RU" sz="1400" dirty="0"/>
              <a:t> </a:t>
            </a:r>
            <a:r>
              <a:rPr lang="ru-RU" sz="1400" dirty="0" smtClean="0"/>
              <a:t>Опираясь на таблицу, напишите черновик сочинения. Помните о последовательности, связности и логичности смысловых и композиционных частей.</a:t>
            </a:r>
          </a:p>
          <a:p>
            <a:pPr>
              <a:buAutoNum type="arabicPeriod"/>
            </a:pPr>
            <a:r>
              <a:rPr lang="ru-RU" sz="1400" dirty="0"/>
              <a:t> </a:t>
            </a:r>
            <a:r>
              <a:rPr lang="ru-RU" sz="1400" dirty="0" smtClean="0"/>
              <a:t>Обдумайте композицию сочинения. Оно должно быть построено на основе параллельного сравнения каких-либо качеств двух героев. Не забывайте об этом, увлёкшись одним из героев. </a:t>
            </a:r>
          </a:p>
          <a:p>
            <a:pPr>
              <a:buAutoNum type="arabicPeriod"/>
            </a:pPr>
            <a:r>
              <a:rPr lang="ru-RU" sz="1400" dirty="0" smtClean="0"/>
              <a:t>Во </a:t>
            </a:r>
            <a:r>
              <a:rPr lang="ru-RU" sz="1400" dirty="0"/>
              <a:t>вступлении необходимо  представить «визитную карточку» произведения (автор, название) и назвать сравниваемых героев. Предположите,  с какой целью, по вашему мнению, их сопоставляет автор и почему это сопоставление важно </a:t>
            </a:r>
            <a:r>
              <a:rPr lang="ru-RU" sz="1400" dirty="0" smtClean="0"/>
              <a:t>читателю.</a:t>
            </a:r>
          </a:p>
          <a:p>
            <a:pPr>
              <a:buAutoNum type="arabicPeriod"/>
            </a:pPr>
            <a:r>
              <a:rPr lang="ru-RU" sz="1400" dirty="0"/>
              <a:t> </a:t>
            </a:r>
            <a:r>
              <a:rPr lang="ru-RU" sz="1400" dirty="0" smtClean="0"/>
              <a:t>В заключении сочинения сделайте вывод о результатах сравнения героев. Что даёт это сравнение для понимания характеров героев и основной мысли сочинения?</a:t>
            </a:r>
            <a:endParaRPr lang="ru-RU" sz="1400" dirty="0"/>
          </a:p>
          <a:p>
            <a:pPr>
              <a:buAutoNum type="arabicPeriod"/>
            </a:pPr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7782488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Спасибо за внимание!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презентации использовался материал </a:t>
            </a:r>
            <a:r>
              <a:rPr lang="ru-RU" dirty="0" err="1" smtClean="0"/>
              <a:t>вебинара</a:t>
            </a:r>
            <a:r>
              <a:rPr lang="ru-RU" dirty="0" smtClean="0"/>
              <a:t>  « Изучение сквозных тем в процессе преподавания литературы» Черновой Татьяны Анатольевна, доцента центра филологического образования ГАУ ДПО « Волгоградская государственная академия последипломного образования»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/>
              <a:t> </a:t>
            </a:r>
            <a:r>
              <a:rPr lang="ru-RU" b="1" dirty="0">
                <a:solidFill>
                  <a:srgbClr val="C00000"/>
                </a:solidFill>
              </a:rPr>
              <a:t>Формат ЕГЭ по </a:t>
            </a:r>
            <a:r>
              <a:rPr lang="ru-RU" b="1" dirty="0" smtClean="0">
                <a:solidFill>
                  <a:srgbClr val="C00000"/>
                </a:solidFill>
              </a:rPr>
              <a:t>литературе</a:t>
            </a: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5</a:t>
            </a:r>
            <a:r>
              <a:rPr lang="ru-RU" dirty="0" smtClean="0"/>
              <a:t>: </a:t>
            </a:r>
            <a:r>
              <a:rPr lang="ru-RU" b="1" dirty="0" smtClean="0"/>
              <a:t>Какие </a:t>
            </a:r>
            <a:r>
              <a:rPr lang="ru-RU" b="1" dirty="0"/>
              <a:t>черты личности героя раскрываются в данном фрагменте</a:t>
            </a:r>
            <a:r>
              <a:rPr lang="ru-RU" b="1" dirty="0" smtClean="0"/>
              <a:t>?</a:t>
            </a:r>
          </a:p>
          <a:p>
            <a:pPr marL="0" indent="0">
              <a:buNone/>
            </a:pPr>
            <a:r>
              <a:rPr lang="ru-RU" b="1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12</a:t>
            </a:r>
            <a:r>
              <a:rPr lang="ru-RU" b="1" dirty="0" smtClean="0"/>
              <a:t>:   </a:t>
            </a:r>
            <a:r>
              <a:rPr lang="ru-RU" b="1" dirty="0"/>
              <a:t>Каким предстаёт образ лирической героини в поэме А. Ахматовой «Реквием»?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В основе – сочинение-рассуждение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 </a:t>
            </a:r>
            <a:r>
              <a:rPr lang="ru-RU" b="1" dirty="0"/>
              <a:t>1.Тезис</a:t>
            </a:r>
          </a:p>
          <a:p>
            <a:pPr marL="0" indent="0" algn="ctr">
              <a:buNone/>
            </a:pPr>
            <a:r>
              <a:rPr lang="ru-RU" b="1" dirty="0"/>
              <a:t>2. Аргументы:</a:t>
            </a:r>
          </a:p>
          <a:p>
            <a:pPr marL="0" indent="0" algn="ctr">
              <a:buNone/>
            </a:pPr>
            <a:r>
              <a:rPr lang="ru-RU" b="1" dirty="0"/>
              <a:t>а</a:t>
            </a:r>
            <a:r>
              <a:rPr lang="ru-RU" b="1" dirty="0" smtClean="0"/>
              <a:t>) Во-первых</a:t>
            </a:r>
            <a:r>
              <a:rPr lang="ru-RU" b="1" dirty="0"/>
              <a:t>,…</a:t>
            </a:r>
          </a:p>
          <a:p>
            <a:pPr marL="0" indent="0" algn="ctr">
              <a:buNone/>
            </a:pPr>
            <a:r>
              <a:rPr lang="ru-RU" b="1" dirty="0"/>
              <a:t>б</a:t>
            </a:r>
            <a:r>
              <a:rPr lang="ru-RU" b="1" dirty="0" smtClean="0"/>
              <a:t>) Во- </a:t>
            </a:r>
            <a:r>
              <a:rPr lang="ru-RU" b="1" dirty="0"/>
              <a:t>вторых,…</a:t>
            </a:r>
          </a:p>
          <a:p>
            <a:pPr marL="0" indent="0" algn="ctr">
              <a:buNone/>
            </a:pPr>
            <a:r>
              <a:rPr lang="ru-RU" b="1" dirty="0"/>
              <a:t>в</a:t>
            </a:r>
            <a:r>
              <a:rPr lang="ru-RU" b="1" dirty="0" smtClean="0"/>
              <a:t>) </a:t>
            </a:r>
            <a:r>
              <a:rPr lang="ru-RU" b="1" dirty="0"/>
              <a:t>В</a:t>
            </a:r>
            <a:r>
              <a:rPr lang="ru-RU" b="1" dirty="0" smtClean="0"/>
              <a:t> </a:t>
            </a:r>
            <a:r>
              <a:rPr lang="ru-RU" b="1" dirty="0"/>
              <a:t>-третьих,…</a:t>
            </a:r>
          </a:p>
          <a:p>
            <a:pPr marL="0" indent="0" algn="ctr">
              <a:buNone/>
            </a:pPr>
            <a:r>
              <a:rPr lang="ru-RU" b="1" dirty="0"/>
              <a:t>3. Заключение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5 класс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В.Г. Короленко «В дурном обществе»: </a:t>
            </a:r>
            <a:r>
              <a:rPr lang="ru-RU" u="sng" dirty="0"/>
              <a:t>подготовка к письменному ответу </a:t>
            </a:r>
            <a:r>
              <a:rPr lang="ru-RU" dirty="0"/>
              <a:t>« Что помогло Васе и его отцу прийти к пониманию?»</a:t>
            </a:r>
          </a:p>
          <a:p>
            <a:r>
              <a:rPr lang="ru-RU" dirty="0"/>
              <a:t>2) </a:t>
            </a:r>
            <a:r>
              <a:rPr lang="ru-RU" dirty="0" smtClean="0"/>
              <a:t>С.Я. </a:t>
            </a:r>
            <a:r>
              <a:rPr lang="ru-RU" dirty="0"/>
              <a:t>Маршак «Двенадцать месяцев»: </a:t>
            </a:r>
            <a:r>
              <a:rPr lang="ru-RU" u="sng" dirty="0"/>
              <a:t>подготовка к письменному ответу </a:t>
            </a:r>
            <a:r>
              <a:rPr lang="ru-RU" dirty="0"/>
              <a:t>« Почему в сказке «Двенадцать месяцев»  добро побеждает зло?»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6 класс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В </a:t>
            </a:r>
            <a:r>
              <a:rPr lang="ru-RU" dirty="0"/>
              <a:t>первом и втором полугодиях очень много поэзии: « Чем мне понравилось стихотворение…?»; « Что, по вашему мнению, хотел сказать читателю </a:t>
            </a:r>
            <a:r>
              <a:rPr lang="ru-RU" dirty="0" smtClean="0"/>
              <a:t>           С</a:t>
            </a:r>
            <a:r>
              <a:rPr lang="ru-RU" dirty="0"/>
              <a:t>. Есенин в </a:t>
            </a:r>
            <a:r>
              <a:rPr lang="ru-RU" dirty="0" smtClean="0"/>
              <a:t>стихотворении…?»</a:t>
            </a:r>
          </a:p>
          <a:p>
            <a:pPr marL="514350" indent="-514350">
              <a:buAutoNum type="arabicParenR"/>
            </a:pPr>
            <a:r>
              <a:rPr lang="ru-RU" dirty="0" smtClean="0"/>
              <a:t> </a:t>
            </a:r>
            <a:r>
              <a:rPr lang="ru-RU" dirty="0"/>
              <a:t>Классное сочинение по произведениям русских </a:t>
            </a:r>
            <a:r>
              <a:rPr lang="ru-RU" dirty="0" smtClean="0"/>
              <a:t>поэтов 19 века: </a:t>
            </a:r>
            <a:r>
              <a:rPr lang="ru-RU" dirty="0"/>
              <a:t>« Какие средства создания поэтических образов используют в стихах о родной природе русские поэты 19 века? (На примере 1-2 стихотворений.)»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6 класс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1</a:t>
            </a:r>
            <a:r>
              <a:rPr lang="ru-RU" dirty="0" smtClean="0"/>
              <a:t>) </a:t>
            </a:r>
            <a:r>
              <a:rPr lang="ru-RU" dirty="0"/>
              <a:t>В. Астафьев « Конь с розовой гривой»: Какова роль речевых характеристик в создании образов героев рассказа?»</a:t>
            </a:r>
          </a:p>
          <a:p>
            <a:pPr marL="0" indent="0">
              <a:buNone/>
            </a:pPr>
            <a:r>
              <a:rPr lang="ru-RU" dirty="0"/>
              <a:t>2</a:t>
            </a:r>
            <a:r>
              <a:rPr lang="ru-RU" dirty="0" smtClean="0"/>
              <a:t>) </a:t>
            </a:r>
            <a:r>
              <a:rPr lang="ru-RU" dirty="0"/>
              <a:t>Классное сочинение по произведениям В. Распутина, В. Астафьева, Ф Искандера: «Каков образ моего ровесника в произведениях Распутина, Астафьева, Искандера?»; « Какие черты личности учителя в рассказах Распутина и Искандера особенно привлекательны?»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7-8 классы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u="sng" dirty="0" smtClean="0"/>
              <a:t>7 класс:</a:t>
            </a:r>
          </a:p>
          <a:p>
            <a:pPr marL="0" indent="0">
              <a:buNone/>
            </a:pPr>
            <a:r>
              <a:rPr lang="ru-RU" dirty="0"/>
              <a:t> 1)Сочинение  «Нужны ли в жизни сочувствие и сострадание? ( По произведениям писателей 20 века.)» </a:t>
            </a:r>
          </a:p>
          <a:p>
            <a:pPr marL="0" indent="0">
              <a:buNone/>
            </a:pPr>
            <a:r>
              <a:rPr lang="ru-RU" dirty="0"/>
              <a:t>2) Е. Носов « Живое пламя» : Смысл заглавия рассказа </a:t>
            </a:r>
            <a:r>
              <a:rPr lang="ru-RU" dirty="0" smtClean="0"/>
              <a:t> Е</a:t>
            </a:r>
            <a:r>
              <a:rPr lang="ru-RU" dirty="0"/>
              <a:t>. Носова « Живое пламя»?</a:t>
            </a:r>
          </a:p>
          <a:p>
            <a:pPr marL="0" indent="0">
              <a:buNone/>
            </a:pPr>
            <a:r>
              <a:rPr lang="ru-RU" u="sng" dirty="0"/>
              <a:t>8 класс:</a:t>
            </a:r>
          </a:p>
          <a:p>
            <a:r>
              <a:rPr lang="ru-RU" dirty="0"/>
              <a:t>А.С Пушкин « Капитанская дочка»: Что повлияло на формирование характера героя?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1866</TotalTime>
  <Words>2687</Words>
  <Application>Microsoft Office PowerPoint</Application>
  <PresentationFormat>Экран (4:3)</PresentationFormat>
  <Paragraphs>222</Paragraphs>
  <Slides>37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Натуральные материалы</vt:lpstr>
      <vt:lpstr>Формирование умения  сравнивать/сопоставлять материал литературного произведения в 5-7 классах</vt:lpstr>
      <vt:lpstr>Лариса Казакевич. Всхлип учителя литературы</vt:lpstr>
      <vt:lpstr>Декабрьское сочинение:  </vt:lpstr>
      <vt:lpstr> Формат ЕГЭ по литературе </vt:lpstr>
      <vt:lpstr>В основе – сочинение-рассуждение  </vt:lpstr>
      <vt:lpstr>5 класс</vt:lpstr>
      <vt:lpstr>6 класс</vt:lpstr>
      <vt:lpstr>6 класс</vt:lpstr>
      <vt:lpstr>7-8 классы</vt:lpstr>
      <vt:lpstr>Почему в сказке С.Я. Маршака «Двенадцать месяцев»  добро побеждает зло? </vt:lpstr>
      <vt:lpstr>Почему в сказке С.Я. Маршака «Двенадцать месяцев»  добро побеждает зло? </vt:lpstr>
      <vt:lpstr>Почему в сказке С.Я. Маршака «Двенадцать месяцев»  добро побеждает зло? </vt:lpstr>
      <vt:lpstr>Почему в сказке С.Я. Маршака «Двенадцать месяцев»  добро побеждает зло? </vt:lpstr>
      <vt:lpstr>Почему в сказке С.Я Маршака «Двенадцать месяцев»  добро побеждает зло? </vt:lpstr>
      <vt:lpstr>Формирование способностей сравнивать/сопоставлять материал литературного произведения в 5-7классах </vt:lpstr>
      <vt:lpstr>Памятка « Пишем сочинение –сравнительную характеристику двух героев»</vt:lpstr>
      <vt:lpstr>Памятка « Пишем сочинение –сравнительную характеристику двух героев»</vt:lpstr>
      <vt:lpstr>Памятка « Пишем сочинение –сравнительную характеристику двух героев»</vt:lpstr>
      <vt:lpstr>Рабочий лист для подготовки к сочинению –сравнительной характеристике Жилина и Костылина</vt:lpstr>
      <vt:lpstr>Рабочий лист для подготовки к сочинению –сравнительной характеристике Жилина и Костылина</vt:lpstr>
      <vt:lpstr>Пишем сочинение «Жилин и Костылин»</vt:lpstr>
      <vt:lpstr>Основная часть сочинения</vt:lpstr>
      <vt:lpstr>Заключение</vt:lpstr>
      <vt:lpstr> Другие возможные сравнительные характеристики</vt:lpstr>
      <vt:lpstr>« Чудные картины» в стихотворениях А.А. Фета»(сравниваем 2 стихотворения)</vt:lpstr>
      <vt:lpstr>Возможный план  устного/письменного анализа стихотворения в 5 классе </vt:lpstr>
      <vt:lpstr>Возможные линии сравнения стихотворений одного автора</vt:lpstr>
      <vt:lpstr>Сравниваем:</vt:lpstr>
      <vt:lpstr>А.С. Пушкин «Дубровский». 6 класс</vt:lpstr>
      <vt:lpstr>Сравнительная характеристика Кирила Петровича Троекурова и Андрея Гавриловича Дубровского.  Заполните таблицу (домашняя работа)</vt:lpstr>
      <vt:lpstr>А.П. Чехов « Толстый и тонкий» Исследовательская работа на уроке в группах</vt:lpstr>
      <vt:lpstr>А.П. Чехов « Толстый и тонкий» Исследовательская работа на уроке в группах</vt:lpstr>
      <vt:lpstr>7 класс: продолжение и развитие сквозной темы ЧЕСТИ и ДОЛГА</vt:lpstr>
      <vt:lpstr>Работа на уроке с рабочим листом</vt:lpstr>
      <vt:lpstr> Н.В. Гоголь « Тарас Бульба». Остап и Андрий (продолжение сквозной темы чести и долга)</vt:lpstr>
      <vt:lpstr>Рекомендации учителя</vt:lpstr>
      <vt:lpstr> Спасибо за внимание!</vt:lpstr>
    </vt:vector>
  </TitlesOfParts>
  <Company>МБУ ДПО "УМОЦ"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Проблемный  вопрос</dc:title>
  <dc:creator>Серебрякова</dc:creator>
  <cp:lastModifiedBy>Серебрякова</cp:lastModifiedBy>
  <cp:revision>173</cp:revision>
  <dcterms:created xsi:type="dcterms:W3CDTF">2020-01-20T09:29:58Z</dcterms:created>
  <dcterms:modified xsi:type="dcterms:W3CDTF">2021-11-10T11:50:22Z</dcterms:modified>
</cp:coreProperties>
</file>