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sldIdLst>
    <p:sldId id="376" r:id="rId2"/>
    <p:sldId id="345" r:id="rId3"/>
    <p:sldId id="346" r:id="rId4"/>
    <p:sldId id="322" r:id="rId5"/>
    <p:sldId id="323" r:id="rId6"/>
    <p:sldId id="324" r:id="rId7"/>
    <p:sldId id="383" r:id="rId8"/>
    <p:sldId id="326" r:id="rId9"/>
    <p:sldId id="327" r:id="rId10"/>
    <p:sldId id="338" r:id="rId11"/>
    <p:sldId id="349" r:id="rId12"/>
    <p:sldId id="350" r:id="rId13"/>
    <p:sldId id="351" r:id="rId14"/>
    <p:sldId id="352" r:id="rId15"/>
    <p:sldId id="340" r:id="rId16"/>
    <p:sldId id="353" r:id="rId17"/>
    <p:sldId id="355" r:id="rId18"/>
    <p:sldId id="354" r:id="rId19"/>
    <p:sldId id="328" r:id="rId20"/>
    <p:sldId id="329" r:id="rId21"/>
    <p:sldId id="330" r:id="rId22"/>
    <p:sldId id="332" r:id="rId23"/>
    <p:sldId id="333" r:id="rId24"/>
    <p:sldId id="334" r:id="rId25"/>
    <p:sldId id="363" r:id="rId26"/>
    <p:sldId id="335" r:id="rId27"/>
    <p:sldId id="337" r:id="rId28"/>
    <p:sldId id="384" r:id="rId29"/>
    <p:sldId id="357" r:id="rId30"/>
    <p:sldId id="358" r:id="rId31"/>
    <p:sldId id="362" r:id="rId32"/>
    <p:sldId id="359" r:id="rId33"/>
    <p:sldId id="364" r:id="rId34"/>
    <p:sldId id="365" r:id="rId35"/>
    <p:sldId id="366" r:id="rId36"/>
    <p:sldId id="367" r:id="rId37"/>
    <p:sldId id="370" r:id="rId38"/>
    <p:sldId id="371" r:id="rId39"/>
    <p:sldId id="372" r:id="rId40"/>
    <p:sldId id="385" r:id="rId41"/>
    <p:sldId id="373" r:id="rId42"/>
    <p:sldId id="375" r:id="rId43"/>
    <p:sldId id="386" r:id="rId4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674"/>
  </p:normalViewPr>
  <p:slideViewPr>
    <p:cSldViewPr snapToGrid="0" snapToObjects="1">
      <p:cViewPr varScale="1">
        <p:scale>
          <a:sx n="68" d="100"/>
          <a:sy n="68" d="100"/>
        </p:scale>
        <p:origin x="-21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D9657B-E7BE-2B41-8710-B190B5B7EDF5}" type="datetimeFigureOut">
              <a:rPr lang="ru-RU" smtClean="0"/>
              <a:pPr/>
              <a:t>21.12.2021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8E7430-15DB-0E47-90A9-F97856494530}" type="slidenum">
              <a:rPr lang="ru-RU" smtClean="0"/>
              <a:pPr/>
              <a:t>‹#›</a:t>
            </a:fld>
            <a:endParaRPr lang="ru-RU"/>
          </a:p>
        </p:txBody>
      </p:sp>
    </p:spTree>
    <p:extLst>
      <p:ext uri="{BB962C8B-B14F-4D97-AF65-F5344CB8AC3E}">
        <p14:creationId xmlns:p14="http://schemas.microsoft.com/office/powerpoint/2010/main" xmlns="" val="1994309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160779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2052520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 загол.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1684742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349934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1537571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1292703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367718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1927486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469933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1871300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F77BCA-6592-CA4E-8797-68257573B01B}" type="datetimeFigureOut">
              <a:rPr lang="ru-RU" smtClean="0"/>
              <a:pPr/>
              <a:t>21.12.2021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1050417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77BCA-6592-CA4E-8797-68257573B01B}" type="datetimeFigureOut">
              <a:rPr lang="ru-RU" smtClean="0"/>
              <a:pPr/>
              <a:t>21.12.2021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1F4B39-4F8B-B343-B404-BFEED35CB0FE}" type="slidenum">
              <a:rPr lang="ru-RU" smtClean="0"/>
              <a:pPr/>
              <a:t>‹#›</a:t>
            </a:fld>
            <a:endParaRPr lang="ru-RU"/>
          </a:p>
        </p:txBody>
      </p:sp>
    </p:spTree>
    <p:extLst>
      <p:ext uri="{BB962C8B-B14F-4D97-AF65-F5344CB8AC3E}">
        <p14:creationId xmlns:p14="http://schemas.microsoft.com/office/powerpoint/2010/main" xmlns="" val="814138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1535777"/>
          </a:xfrm>
        </p:spPr>
        <p:txBody>
          <a:bodyPr>
            <a:normAutofit fontScale="90000"/>
          </a:bodyPr>
          <a:lstStyle/>
          <a:p>
            <a:r>
              <a:rPr lang="ru-RU" sz="4000" b="1" dirty="0" smtClean="0">
                <a:solidFill>
                  <a:srgbClr val="002060"/>
                </a:solidFill>
                <a:latin typeface="Times New Roman" pitchFamily="18" charset="0"/>
                <a:cs typeface="Times New Roman" pitchFamily="18" charset="0"/>
              </a:rPr>
              <a:t>Поэзия и есть жизнь… И в проживаемых нами годах жизни есть ровно настолько, насколько в ней поэзии ( </a:t>
            </a:r>
            <a:r>
              <a:rPr lang="ru-RU" sz="3100" b="1" dirty="0" smtClean="0">
                <a:solidFill>
                  <a:srgbClr val="002060"/>
                </a:solidFill>
                <a:latin typeface="Times New Roman" pitchFamily="18" charset="0"/>
                <a:cs typeface="Times New Roman" pitchFamily="18" charset="0"/>
              </a:rPr>
              <a:t>Вадим </a:t>
            </a:r>
            <a:r>
              <a:rPr lang="ru-RU" sz="3100" b="1" dirty="0" err="1" smtClean="0">
                <a:solidFill>
                  <a:srgbClr val="002060"/>
                </a:solidFill>
                <a:latin typeface="Times New Roman" pitchFamily="18" charset="0"/>
                <a:cs typeface="Times New Roman" pitchFamily="18" charset="0"/>
              </a:rPr>
              <a:t>Кожинов</a:t>
            </a:r>
            <a:r>
              <a:rPr lang="ru-RU" sz="4000" b="1" dirty="0" smtClean="0">
                <a:solidFill>
                  <a:srgbClr val="002060"/>
                </a:solidFill>
                <a:latin typeface="Times New Roman" pitchFamily="18" charset="0"/>
                <a:cs typeface="Times New Roman" pitchFamily="18" charset="0"/>
              </a:rPr>
              <a:t>)</a:t>
            </a:r>
            <a:endParaRPr lang="ru-RU" sz="4000" b="1" dirty="0">
              <a:solidFill>
                <a:srgbClr val="00206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524000" y="3221665"/>
            <a:ext cx="9144000" cy="2036135"/>
          </a:xfrm>
        </p:spPr>
        <p:txBody>
          <a:bodyPr>
            <a:normAutofit fontScale="62500" lnSpcReduction="20000"/>
          </a:bodyPr>
          <a:lstStyle/>
          <a:p>
            <a:r>
              <a:rPr lang="ru-RU" sz="4000" b="1" i="1" dirty="0" smtClean="0">
                <a:solidFill>
                  <a:srgbClr val="0070C0"/>
                </a:solidFill>
                <a:latin typeface="Times New Roman" pitchFamily="18" charset="0"/>
                <a:cs typeface="Times New Roman" pitchFamily="18" charset="0"/>
              </a:rPr>
              <a:t>Поэзия должна быть странной,</a:t>
            </a:r>
          </a:p>
          <a:p>
            <a:r>
              <a:rPr lang="ru-RU" sz="4000" b="1" i="1" dirty="0" smtClean="0">
                <a:solidFill>
                  <a:srgbClr val="0070C0"/>
                </a:solidFill>
                <a:latin typeface="Times New Roman" pitchFamily="18" charset="0"/>
                <a:cs typeface="Times New Roman" pitchFamily="18" charset="0"/>
              </a:rPr>
              <a:t>Шальной, бессмысленной, туманной</a:t>
            </a:r>
          </a:p>
          <a:p>
            <a:r>
              <a:rPr lang="ru-RU" sz="4000" b="1" i="1" dirty="0" smtClean="0">
                <a:solidFill>
                  <a:srgbClr val="0070C0"/>
                </a:solidFill>
                <a:latin typeface="Times New Roman" pitchFamily="18" charset="0"/>
                <a:cs typeface="Times New Roman" pitchFamily="18" charset="0"/>
              </a:rPr>
              <a:t> И вместе ясной, как стекло,</a:t>
            </a:r>
          </a:p>
          <a:p>
            <a:r>
              <a:rPr lang="ru-RU" sz="4000" b="1" i="1" dirty="0" smtClean="0">
                <a:solidFill>
                  <a:srgbClr val="0070C0"/>
                </a:solidFill>
                <a:latin typeface="Times New Roman" pitchFamily="18" charset="0"/>
                <a:cs typeface="Times New Roman" pitchFamily="18" charset="0"/>
              </a:rPr>
              <a:t> И всем понятной, как тепло.</a:t>
            </a:r>
          </a:p>
          <a:p>
            <a:r>
              <a:rPr lang="ru-RU" sz="4000" b="1" i="1" dirty="0" smtClean="0">
                <a:solidFill>
                  <a:srgbClr val="0070C0"/>
                </a:solidFill>
                <a:latin typeface="Times New Roman" pitchFamily="18" charset="0"/>
                <a:cs typeface="Times New Roman" pitchFamily="18" charset="0"/>
              </a:rPr>
              <a:t> ( Давид Самойлов)</a:t>
            </a:r>
            <a:endParaRPr lang="ru-RU" sz="4000" b="1" i="1"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rPr>
              <a:t>А.С.Пушкин «Виноград»</a:t>
            </a:r>
            <a:br>
              <a:rPr lang="ru-RU" b="1" dirty="0" smtClean="0">
                <a:solidFill>
                  <a:srgbClr val="CC0066"/>
                </a:solidFill>
              </a:rPr>
            </a:br>
            <a:endParaRPr lang="ru-RU" b="1" dirty="0">
              <a:solidFill>
                <a:srgbClr val="CC0066"/>
              </a:solidFill>
            </a:endParaRPr>
          </a:p>
        </p:txBody>
      </p:sp>
      <p:sp>
        <p:nvSpPr>
          <p:cNvPr id="3" name="Содержимое 2"/>
          <p:cNvSpPr>
            <a:spLocks noGrp="1"/>
          </p:cNvSpPr>
          <p:nvPr>
            <p:ph idx="1"/>
          </p:nvPr>
        </p:nvSpPr>
        <p:spPr/>
        <p:txBody>
          <a:bodyPr>
            <a:normAutofit lnSpcReduction="10000"/>
          </a:bodyPr>
          <a:lstStyle/>
          <a:p>
            <a:pPr hangingPunct="0">
              <a:buNone/>
            </a:pPr>
            <a:r>
              <a:rPr lang="ru-RU" i="1" dirty="0" smtClean="0"/>
              <a:t>Не стану я жалеть о розах,</a:t>
            </a:r>
          </a:p>
          <a:p>
            <a:pPr hangingPunct="0">
              <a:buNone/>
            </a:pPr>
            <a:r>
              <a:rPr lang="ru-RU" i="1" dirty="0" smtClean="0"/>
              <a:t>Увядших с лёгкою весной;</a:t>
            </a:r>
          </a:p>
          <a:p>
            <a:pPr hangingPunct="0">
              <a:buNone/>
            </a:pPr>
            <a:r>
              <a:rPr lang="ru-RU" i="1" dirty="0" smtClean="0"/>
              <a:t>Мне мил и виноград на лозах,</a:t>
            </a:r>
          </a:p>
          <a:p>
            <a:pPr hangingPunct="0">
              <a:buNone/>
            </a:pPr>
            <a:r>
              <a:rPr lang="ru-RU" i="1" dirty="0" smtClean="0"/>
              <a:t>В кистях созревший под горой, </a:t>
            </a:r>
          </a:p>
          <a:p>
            <a:pPr hangingPunct="0">
              <a:buNone/>
            </a:pPr>
            <a:r>
              <a:rPr lang="ru-RU" i="1" dirty="0" smtClean="0"/>
              <a:t>Краса моей долины злачной,</a:t>
            </a:r>
          </a:p>
          <a:p>
            <a:pPr hangingPunct="0">
              <a:buNone/>
            </a:pPr>
            <a:r>
              <a:rPr lang="ru-RU" i="1" dirty="0" smtClean="0"/>
              <a:t>Отрада осени златой, </a:t>
            </a:r>
          </a:p>
          <a:p>
            <a:pPr hangingPunct="0">
              <a:buNone/>
            </a:pPr>
            <a:r>
              <a:rPr lang="ru-RU" i="1" dirty="0" smtClean="0"/>
              <a:t>Продолговатый и прозрачный, </a:t>
            </a:r>
          </a:p>
          <a:p>
            <a:pPr hangingPunct="0">
              <a:buNone/>
            </a:pPr>
            <a:r>
              <a:rPr lang="ru-RU" i="1" dirty="0" smtClean="0"/>
              <a:t>Как персты девы молодой.</a:t>
            </a:r>
          </a:p>
          <a:p>
            <a:pPr hangingPunct="0">
              <a:buNone/>
            </a:pPr>
            <a:r>
              <a:rPr lang="ru-RU" dirty="0" smtClean="0"/>
              <a:t>                               1824</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М.Ю.Лермонтов «Утес»</a:t>
            </a:r>
            <a:endParaRPr lang="ru-RU"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r>
              <a:rPr lang="ru-RU" i="1" dirty="0" smtClean="0"/>
              <a:t>Ночевала тучка золотая На груди утёса-великана, </a:t>
            </a:r>
          </a:p>
          <a:p>
            <a:pPr>
              <a:buNone/>
            </a:pPr>
            <a:r>
              <a:rPr lang="ru-RU" i="1" dirty="0" smtClean="0"/>
              <a:t>Утром в путь она умчалась рано,</a:t>
            </a:r>
          </a:p>
          <a:p>
            <a:pPr>
              <a:buNone/>
            </a:pPr>
            <a:r>
              <a:rPr lang="ru-RU" i="1" dirty="0" smtClean="0"/>
              <a:t> По лазури весело играя. </a:t>
            </a:r>
          </a:p>
          <a:p>
            <a:pPr>
              <a:buNone/>
            </a:pPr>
            <a:r>
              <a:rPr lang="ru-RU" i="1" dirty="0" smtClean="0"/>
              <a:t>Но остался влажный след в морщине</a:t>
            </a:r>
          </a:p>
          <a:p>
            <a:pPr>
              <a:buNone/>
            </a:pPr>
            <a:r>
              <a:rPr lang="ru-RU" i="1" dirty="0" smtClean="0"/>
              <a:t> Старого утёса. Одиноко </a:t>
            </a:r>
          </a:p>
          <a:p>
            <a:pPr>
              <a:buNone/>
            </a:pPr>
            <a:r>
              <a:rPr lang="ru-RU" i="1" dirty="0" smtClean="0"/>
              <a:t>Он стоит. Задумался глубоко</a:t>
            </a:r>
          </a:p>
          <a:p>
            <a:pPr>
              <a:buNone/>
            </a:pPr>
            <a:r>
              <a:rPr lang="ru-RU" i="1" dirty="0" smtClean="0"/>
              <a:t> И тихонько плачет он в пустыне.</a:t>
            </a:r>
            <a:endParaRPr lang="ru-RU"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400" b="1" dirty="0" smtClean="0">
                <a:solidFill>
                  <a:srgbClr val="CC0066"/>
                </a:solidFill>
                <a:latin typeface="Times New Roman" pitchFamily="18" charset="0"/>
                <a:cs typeface="Times New Roman" pitchFamily="18" charset="0"/>
              </a:rPr>
              <a:t>Назовите главные «действующие лица» этого стихотворения. Укажите лексические цепочки, постройте ассоциативные ряды</a:t>
            </a:r>
            <a:r>
              <a:rPr lang="ru-RU" sz="2400" dirty="0" smtClean="0"/>
              <a:t>. </a:t>
            </a:r>
            <a:br>
              <a:rPr lang="ru-RU" sz="2400" dirty="0" smtClean="0"/>
            </a:br>
            <a:r>
              <a:rPr lang="ru-RU" sz="2400" dirty="0" smtClean="0"/>
              <a:t/>
            </a:r>
            <a:br>
              <a:rPr lang="ru-RU" sz="2400" dirty="0" smtClean="0"/>
            </a:br>
            <a:r>
              <a:rPr lang="ru-RU" sz="3100" b="1" dirty="0" smtClean="0">
                <a:solidFill>
                  <a:srgbClr val="CC0066"/>
                </a:solidFill>
                <a:latin typeface="Times New Roman" pitchFamily="18" charset="0"/>
                <a:cs typeface="Times New Roman" pitchFamily="18" charset="0"/>
              </a:rPr>
              <a:t>Тучка</a:t>
            </a:r>
            <a:endParaRPr lang="ru-RU" sz="3100" b="1" dirty="0">
              <a:solidFill>
                <a:srgbClr val="CC0066"/>
              </a:soli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1167809" y="2456121"/>
          <a:ext cx="10515600" cy="2845272"/>
        </p:xfrm>
        <a:graphic>
          <a:graphicData uri="http://schemas.openxmlformats.org/drawingml/2006/table">
            <a:tbl>
              <a:tblPr firstRow="1" bandRow="1">
                <a:tableStyleId>{5C22544A-7EE6-4342-B048-85BDC9FD1C3A}</a:tableStyleId>
              </a:tblPr>
              <a:tblGrid>
                <a:gridCol w="5257800"/>
                <a:gridCol w="5257800"/>
              </a:tblGrid>
              <a:tr h="1382232">
                <a:tc>
                  <a:txBody>
                    <a:bodyPr/>
                    <a:lstStyle/>
                    <a:p>
                      <a:r>
                        <a:rPr lang="ru-RU" sz="2400" dirty="0">
                          <a:solidFill>
                            <a:srgbClr val="000000"/>
                          </a:solidFill>
                          <a:latin typeface="Times New Roman"/>
                        </a:rPr>
                        <a:t>Лексическая цепочка с указанием изобразительных средств</a:t>
                      </a:r>
                      <a:endParaRPr lang="ru-RU" sz="2400" dirty="0">
                        <a:latin typeface="Times New Roman"/>
                      </a:endParaRPr>
                    </a:p>
                  </a:txBody>
                  <a:tcPr marL="68580" marR="68580" marT="0" marB="0"/>
                </a:tc>
                <a:tc>
                  <a:txBody>
                    <a:bodyPr/>
                    <a:lstStyle/>
                    <a:p>
                      <a:r>
                        <a:rPr lang="ru-RU" sz="2400" dirty="0">
                          <a:solidFill>
                            <a:srgbClr val="000000"/>
                          </a:solidFill>
                          <a:latin typeface="Times New Roman"/>
                        </a:rPr>
                        <a:t>Ассоциации</a:t>
                      </a:r>
                      <a:endParaRPr lang="ru-RU" sz="2400" dirty="0">
                        <a:latin typeface="Times New Roman"/>
                      </a:endParaRPr>
                    </a:p>
                  </a:txBody>
                  <a:tcPr marL="68580" marR="68580" marT="0" marB="0"/>
                </a:tc>
              </a:tr>
              <a:tr h="1178955">
                <a:tc>
                  <a:txBody>
                    <a:bodyPr/>
                    <a:lstStyle/>
                    <a:p>
                      <a:r>
                        <a:rPr lang="ru-RU" sz="2400" dirty="0">
                          <a:solidFill>
                            <a:srgbClr val="000000"/>
                          </a:solidFill>
                          <a:latin typeface="Times New Roman"/>
                        </a:rPr>
                        <a:t>Тучка (уменьшит. </a:t>
                      </a:r>
                      <a:r>
                        <a:rPr lang="ru-RU" sz="2400" dirty="0" err="1">
                          <a:solidFill>
                            <a:srgbClr val="000000"/>
                          </a:solidFill>
                          <a:latin typeface="Times New Roman"/>
                        </a:rPr>
                        <a:t>суф</a:t>
                      </a:r>
                      <a:r>
                        <a:rPr lang="ru-RU" sz="2400" dirty="0">
                          <a:solidFill>
                            <a:srgbClr val="000000"/>
                          </a:solidFill>
                          <a:latin typeface="Times New Roman"/>
                        </a:rPr>
                        <a:t>.)Золотая (эпитет), </a:t>
                      </a:r>
                      <a:r>
                        <a:rPr lang="ru-RU" sz="2400" dirty="0" smtClean="0">
                          <a:solidFill>
                            <a:srgbClr val="000000"/>
                          </a:solidFill>
                          <a:latin typeface="Times New Roman"/>
                        </a:rPr>
                        <a:t>лазурь.</a:t>
                      </a:r>
                    </a:p>
                    <a:p>
                      <a:r>
                        <a:rPr lang="ru-RU" sz="2400" dirty="0" smtClean="0">
                          <a:solidFill>
                            <a:srgbClr val="000000"/>
                          </a:solidFill>
                          <a:latin typeface="Times New Roman"/>
                        </a:rPr>
                        <a:t>Утром </a:t>
                      </a:r>
                      <a:r>
                        <a:rPr lang="ru-RU" sz="2400" dirty="0">
                          <a:solidFill>
                            <a:srgbClr val="000000"/>
                          </a:solidFill>
                          <a:latin typeface="Times New Roman"/>
                        </a:rPr>
                        <a:t>умчалась (</a:t>
                      </a:r>
                      <a:r>
                        <a:rPr lang="ru-RU" sz="2400" dirty="0" err="1">
                          <a:solidFill>
                            <a:srgbClr val="000000"/>
                          </a:solidFill>
                          <a:latin typeface="Times New Roman"/>
                        </a:rPr>
                        <a:t>олицетв</a:t>
                      </a:r>
                      <a:r>
                        <a:rPr lang="ru-RU" sz="2400" dirty="0">
                          <a:solidFill>
                            <a:srgbClr val="000000"/>
                          </a:solidFill>
                          <a:latin typeface="Times New Roman"/>
                        </a:rPr>
                        <a:t>.)Весело играя (</a:t>
                      </a:r>
                      <a:r>
                        <a:rPr lang="ru-RU" sz="2400" dirty="0" err="1">
                          <a:solidFill>
                            <a:srgbClr val="000000"/>
                          </a:solidFill>
                          <a:latin typeface="Times New Roman"/>
                        </a:rPr>
                        <a:t>олицетв</a:t>
                      </a:r>
                      <a:r>
                        <a:rPr lang="ru-RU" sz="2400" dirty="0">
                          <a:solidFill>
                            <a:srgbClr val="000000"/>
                          </a:solidFill>
                          <a:latin typeface="Times New Roman"/>
                        </a:rPr>
                        <a:t>.)</a:t>
                      </a:r>
                      <a:endParaRPr lang="ru-RU" sz="2400" dirty="0">
                        <a:latin typeface="Times New Roman"/>
                      </a:endParaRPr>
                    </a:p>
                  </a:txBody>
                  <a:tcPr marL="68580" marR="68580" marT="0" marB="0"/>
                </a:tc>
                <a:tc>
                  <a:txBody>
                    <a:bodyPr/>
                    <a:lstStyle/>
                    <a:p>
                      <a:r>
                        <a:rPr lang="ru-RU" sz="2400" dirty="0">
                          <a:solidFill>
                            <a:srgbClr val="000000"/>
                          </a:solidFill>
                          <a:latin typeface="Times New Roman"/>
                        </a:rPr>
                        <a:t>Легкая, подвижная, </a:t>
                      </a:r>
                      <a:r>
                        <a:rPr lang="ru-RU" sz="2400" dirty="0" smtClean="0">
                          <a:solidFill>
                            <a:srgbClr val="000000"/>
                          </a:solidFill>
                          <a:latin typeface="Times New Roman"/>
                        </a:rPr>
                        <a:t>светлая. </a:t>
                      </a:r>
                    </a:p>
                    <a:p>
                      <a:endParaRPr lang="ru-RU" sz="2400" dirty="0" smtClean="0">
                        <a:solidFill>
                          <a:srgbClr val="000000"/>
                        </a:solidFill>
                        <a:latin typeface="Times New Roman"/>
                      </a:endParaRPr>
                    </a:p>
                    <a:p>
                      <a:r>
                        <a:rPr lang="ru-RU" sz="2400" dirty="0" smtClean="0">
                          <a:solidFill>
                            <a:srgbClr val="000000"/>
                          </a:solidFill>
                          <a:latin typeface="Times New Roman"/>
                        </a:rPr>
                        <a:t>Молодость</a:t>
                      </a:r>
                      <a:r>
                        <a:rPr lang="ru-RU" sz="2400" dirty="0">
                          <a:solidFill>
                            <a:srgbClr val="000000"/>
                          </a:solidFill>
                          <a:latin typeface="Times New Roman"/>
                        </a:rPr>
                        <a:t>, беззаботность, радость и т.д.</a:t>
                      </a:r>
                      <a:endParaRPr lang="ru-RU" sz="2400" dirty="0">
                        <a:latin typeface="Times New Roman"/>
                      </a:endParaRPr>
                    </a:p>
                  </a:txBody>
                  <a:tcPr marL="68580" marR="68580" marT="0" marB="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CC0066"/>
                </a:solidFill>
                <a:latin typeface="Times New Roman" pitchFamily="18" charset="0"/>
                <a:cs typeface="Times New Roman" pitchFamily="18" charset="0"/>
              </a:rPr>
              <a:t>Утёс (обращаем внимание на союз НО)</a:t>
            </a:r>
            <a:endParaRPr lang="ru-RU" b="1" dirty="0">
              <a:solidFill>
                <a:srgbClr val="CC0066"/>
              </a:soli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838200" y="1825625"/>
          <a:ext cx="10515600" cy="365760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ru-RU" sz="2400" dirty="0">
                          <a:solidFill>
                            <a:srgbClr val="000000"/>
                          </a:solidFill>
                          <a:latin typeface="Times New Roman"/>
                        </a:rPr>
                        <a:t>Лексическая цепочка с указанием изобразительных средств</a:t>
                      </a:r>
                      <a:endParaRPr lang="ru-RU" sz="2400" dirty="0">
                        <a:latin typeface="Times New Roman"/>
                      </a:endParaRPr>
                    </a:p>
                  </a:txBody>
                  <a:tcPr marL="68580" marR="68580" marT="0" marB="0"/>
                </a:tc>
                <a:tc>
                  <a:txBody>
                    <a:bodyPr/>
                    <a:lstStyle/>
                    <a:p>
                      <a:r>
                        <a:rPr lang="ru-RU" sz="2400">
                          <a:solidFill>
                            <a:srgbClr val="000000"/>
                          </a:solidFill>
                          <a:latin typeface="Times New Roman"/>
                        </a:rPr>
                        <a:t>Ассоциации</a:t>
                      </a:r>
                      <a:endParaRPr lang="ru-RU" sz="2400">
                        <a:latin typeface="Times New Roman"/>
                      </a:endParaRPr>
                    </a:p>
                  </a:txBody>
                  <a:tcPr marL="68580" marR="68580" marT="0" marB="0"/>
                </a:tc>
              </a:tr>
              <a:tr h="370840">
                <a:tc>
                  <a:txBody>
                    <a:bodyPr/>
                    <a:lstStyle/>
                    <a:p>
                      <a:r>
                        <a:rPr lang="ru-RU" sz="2400" dirty="0">
                          <a:solidFill>
                            <a:srgbClr val="000000"/>
                          </a:solidFill>
                          <a:latin typeface="Times New Roman"/>
                        </a:rPr>
                        <a:t>Утес – великан (эпитет</a:t>
                      </a:r>
                      <a:r>
                        <a:rPr lang="ru-RU" sz="2400" dirty="0" smtClean="0">
                          <a:solidFill>
                            <a:srgbClr val="000000"/>
                          </a:solidFill>
                          <a:latin typeface="Times New Roman"/>
                        </a:rPr>
                        <a:t>)</a:t>
                      </a:r>
                    </a:p>
                    <a:p>
                      <a:r>
                        <a:rPr lang="ru-RU" sz="2400" dirty="0" smtClean="0">
                          <a:solidFill>
                            <a:srgbClr val="000000"/>
                          </a:solidFill>
                          <a:latin typeface="Times New Roman"/>
                        </a:rPr>
                        <a:t>Влажный </a:t>
                      </a:r>
                      <a:r>
                        <a:rPr lang="ru-RU" sz="2400" dirty="0">
                          <a:solidFill>
                            <a:srgbClr val="000000"/>
                          </a:solidFill>
                          <a:latin typeface="Times New Roman"/>
                        </a:rPr>
                        <a:t>след (эпитет</a:t>
                      </a:r>
                      <a:r>
                        <a:rPr lang="ru-RU" sz="2400" dirty="0" smtClean="0">
                          <a:solidFill>
                            <a:srgbClr val="000000"/>
                          </a:solidFill>
                          <a:latin typeface="Times New Roman"/>
                        </a:rPr>
                        <a:t>)</a:t>
                      </a:r>
                    </a:p>
                    <a:p>
                      <a:r>
                        <a:rPr lang="ru-RU" sz="2400" dirty="0" smtClean="0">
                          <a:solidFill>
                            <a:srgbClr val="000000"/>
                          </a:solidFill>
                          <a:latin typeface="Times New Roman"/>
                        </a:rPr>
                        <a:t>Морщина </a:t>
                      </a:r>
                      <a:r>
                        <a:rPr lang="ru-RU" sz="2400" dirty="0">
                          <a:solidFill>
                            <a:srgbClr val="000000"/>
                          </a:solidFill>
                          <a:latin typeface="Times New Roman"/>
                        </a:rPr>
                        <a:t>(олицетворение</a:t>
                      </a:r>
                      <a:r>
                        <a:rPr lang="ru-RU" sz="2400" dirty="0" smtClean="0">
                          <a:solidFill>
                            <a:srgbClr val="000000"/>
                          </a:solidFill>
                          <a:latin typeface="Times New Roman"/>
                        </a:rPr>
                        <a:t>)</a:t>
                      </a:r>
                    </a:p>
                    <a:p>
                      <a:r>
                        <a:rPr lang="ru-RU" sz="2400" dirty="0" smtClean="0">
                          <a:solidFill>
                            <a:srgbClr val="000000"/>
                          </a:solidFill>
                          <a:latin typeface="Times New Roman"/>
                        </a:rPr>
                        <a:t>Старый </a:t>
                      </a:r>
                      <a:r>
                        <a:rPr lang="ru-RU" sz="2400" dirty="0">
                          <a:solidFill>
                            <a:srgbClr val="000000"/>
                          </a:solidFill>
                          <a:latin typeface="Times New Roman"/>
                        </a:rPr>
                        <a:t>(эпитет</a:t>
                      </a:r>
                      <a:r>
                        <a:rPr lang="ru-RU" sz="2400" dirty="0" smtClean="0">
                          <a:solidFill>
                            <a:srgbClr val="000000"/>
                          </a:solidFill>
                          <a:latin typeface="Times New Roman"/>
                        </a:rPr>
                        <a:t>)</a:t>
                      </a:r>
                    </a:p>
                    <a:p>
                      <a:r>
                        <a:rPr lang="ru-RU" sz="2400" dirty="0" smtClean="0">
                          <a:solidFill>
                            <a:srgbClr val="000000"/>
                          </a:solidFill>
                          <a:latin typeface="Times New Roman"/>
                        </a:rPr>
                        <a:t>Одиноко </a:t>
                      </a:r>
                      <a:r>
                        <a:rPr lang="ru-RU" sz="2400" dirty="0">
                          <a:solidFill>
                            <a:srgbClr val="000000"/>
                          </a:solidFill>
                          <a:latin typeface="Times New Roman"/>
                        </a:rPr>
                        <a:t>(эпитет</a:t>
                      </a:r>
                      <a:r>
                        <a:rPr lang="ru-RU" sz="2400" dirty="0" smtClean="0">
                          <a:solidFill>
                            <a:srgbClr val="000000"/>
                          </a:solidFill>
                          <a:latin typeface="Times New Roman"/>
                        </a:rPr>
                        <a:t>)</a:t>
                      </a:r>
                    </a:p>
                    <a:p>
                      <a:r>
                        <a:rPr lang="ru-RU" sz="2400" dirty="0" smtClean="0">
                          <a:solidFill>
                            <a:srgbClr val="000000"/>
                          </a:solidFill>
                          <a:latin typeface="Times New Roman"/>
                        </a:rPr>
                        <a:t>Задумался </a:t>
                      </a:r>
                      <a:r>
                        <a:rPr lang="ru-RU" sz="2400" dirty="0">
                          <a:solidFill>
                            <a:srgbClr val="000000"/>
                          </a:solidFill>
                          <a:latin typeface="Times New Roman"/>
                        </a:rPr>
                        <a:t>(</a:t>
                      </a:r>
                      <a:r>
                        <a:rPr lang="ru-RU" sz="2400" dirty="0" err="1">
                          <a:solidFill>
                            <a:srgbClr val="000000"/>
                          </a:solidFill>
                          <a:latin typeface="Times New Roman"/>
                        </a:rPr>
                        <a:t>олицетв</a:t>
                      </a:r>
                      <a:r>
                        <a:rPr lang="ru-RU" sz="2400" dirty="0" smtClean="0">
                          <a:solidFill>
                            <a:srgbClr val="000000"/>
                          </a:solidFill>
                          <a:latin typeface="Times New Roman"/>
                        </a:rPr>
                        <a:t>.)</a:t>
                      </a:r>
                    </a:p>
                    <a:p>
                      <a:r>
                        <a:rPr lang="ru-RU" sz="2400" dirty="0" smtClean="0">
                          <a:solidFill>
                            <a:srgbClr val="000000"/>
                          </a:solidFill>
                          <a:latin typeface="Times New Roman"/>
                        </a:rPr>
                        <a:t>Плачет </a:t>
                      </a:r>
                      <a:r>
                        <a:rPr lang="ru-RU" sz="2400" dirty="0">
                          <a:solidFill>
                            <a:srgbClr val="000000"/>
                          </a:solidFill>
                          <a:latin typeface="Times New Roman"/>
                        </a:rPr>
                        <a:t>(</a:t>
                      </a:r>
                      <a:r>
                        <a:rPr lang="ru-RU" sz="2400" dirty="0" err="1">
                          <a:solidFill>
                            <a:srgbClr val="000000"/>
                          </a:solidFill>
                          <a:latin typeface="Times New Roman"/>
                        </a:rPr>
                        <a:t>олицетв</a:t>
                      </a:r>
                      <a:r>
                        <a:rPr lang="ru-RU" sz="2400" dirty="0" smtClean="0">
                          <a:solidFill>
                            <a:srgbClr val="000000"/>
                          </a:solidFill>
                          <a:latin typeface="Times New Roman"/>
                        </a:rPr>
                        <a:t>.)</a:t>
                      </a:r>
                    </a:p>
                    <a:p>
                      <a:r>
                        <a:rPr lang="ru-RU" sz="2400" dirty="0" smtClean="0">
                          <a:solidFill>
                            <a:srgbClr val="000000"/>
                          </a:solidFill>
                          <a:latin typeface="Times New Roman"/>
                        </a:rPr>
                        <a:t>Пустыня</a:t>
                      </a:r>
                      <a:endParaRPr lang="ru-RU" sz="2400" dirty="0">
                        <a:latin typeface="Times New Roman"/>
                      </a:endParaRPr>
                    </a:p>
                  </a:txBody>
                  <a:tcPr marL="68580" marR="68580" marT="0" marB="0"/>
                </a:tc>
                <a:tc>
                  <a:txBody>
                    <a:bodyPr/>
                    <a:lstStyle/>
                    <a:p>
                      <a:r>
                        <a:rPr lang="ru-RU" sz="2400" dirty="0">
                          <a:solidFill>
                            <a:srgbClr val="000000"/>
                          </a:solidFill>
                          <a:latin typeface="Times New Roman"/>
                        </a:rPr>
                        <a:t>Тяжелый, неподвижный, старый, </a:t>
                      </a:r>
                      <a:r>
                        <a:rPr lang="ru-RU" sz="2400" dirty="0" smtClean="0">
                          <a:solidFill>
                            <a:srgbClr val="000000"/>
                          </a:solidFill>
                          <a:latin typeface="Times New Roman"/>
                        </a:rPr>
                        <a:t>несчастный.</a:t>
                      </a:r>
                    </a:p>
                    <a:p>
                      <a:r>
                        <a:rPr lang="ru-RU" sz="2400" dirty="0" smtClean="0">
                          <a:solidFill>
                            <a:srgbClr val="000000"/>
                          </a:solidFill>
                          <a:latin typeface="Times New Roman"/>
                        </a:rPr>
                        <a:t>Старость</a:t>
                      </a:r>
                      <a:r>
                        <a:rPr lang="ru-RU" sz="2400" dirty="0">
                          <a:solidFill>
                            <a:srgbClr val="000000"/>
                          </a:solidFill>
                          <a:latin typeface="Times New Roman"/>
                        </a:rPr>
                        <a:t>, одиночество, слезы и т.д.</a:t>
                      </a:r>
                      <a:endParaRPr lang="ru-RU" sz="2400" dirty="0">
                        <a:latin typeface="Times New Roman"/>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С.Л. Каганович. Обучение  анализу поэтического текста</a:t>
            </a:r>
            <a:endParaRPr lang="ru-RU"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pPr>
              <a:buNone/>
            </a:pPr>
            <a:r>
              <a:rPr lang="ru-RU" dirty="0" smtClean="0">
                <a:latin typeface="Times New Roman" pitchFamily="18" charset="0"/>
                <a:cs typeface="Times New Roman" pitchFamily="18" charset="0"/>
              </a:rPr>
              <a:t>Этап №3 (усложнение)</a:t>
            </a:r>
          </a:p>
          <a:p>
            <a:pPr marL="514350" indent="-514350">
              <a:buAutoNum type="arabicPeriod"/>
            </a:pPr>
            <a:r>
              <a:rPr lang="ru-RU" b="1" dirty="0" smtClean="0">
                <a:latin typeface="Times New Roman" pitchFamily="18" charset="0"/>
                <a:cs typeface="Times New Roman" pitchFamily="18" charset="0"/>
              </a:rPr>
              <a:t>В контексте творчества самого автора: </a:t>
            </a:r>
            <a:r>
              <a:rPr lang="ru-RU" dirty="0" smtClean="0">
                <a:latin typeface="Times New Roman" pitchFamily="18" charset="0"/>
                <a:cs typeface="Times New Roman" pitchFamily="18" charset="0"/>
              </a:rPr>
              <a:t>найти произведения с аналогичными мотивами или образами, выявить сходства и различия, объяснить их и тем самым уточнить и углубить интерпретацию данного стихотворения.</a:t>
            </a:r>
          </a:p>
          <a:p>
            <a:pPr marL="514350" indent="-514350">
              <a:buAutoNum type="arabicPeriod"/>
            </a:pPr>
            <a:r>
              <a:rPr lang="ru-RU" b="1" dirty="0" smtClean="0">
                <a:latin typeface="Times New Roman" pitchFamily="18" charset="0"/>
                <a:cs typeface="Times New Roman" pitchFamily="18" charset="0"/>
              </a:rPr>
              <a:t>В контексте национального литературного процесса: </a:t>
            </a:r>
            <a:r>
              <a:rPr lang="ru-RU" dirty="0" smtClean="0">
                <a:latin typeface="Times New Roman" pitchFamily="18" charset="0"/>
                <a:cs typeface="Times New Roman" pitchFamily="18" charset="0"/>
              </a:rPr>
              <a:t>найти у русских поэтов, живших одновременно с автором или в другое время, аналогичные по содержанию или образному воплощению произведения и сопоставить их с анализируемым текстом. Выявляя сходства или различия, мы глубже и ярче воспринимаем особенности художественного мира каждого поэта, а также наблюдаем движение общего художественного мотива или образа во времени.</a:t>
            </a:r>
          </a:p>
          <a:p>
            <a:pPr marL="514350" indent="-514350">
              <a:buAutoNum type="arabicPeriod"/>
            </a:pPr>
            <a:r>
              <a:rPr lang="ru-RU" b="1" dirty="0" smtClean="0">
                <a:latin typeface="Times New Roman" pitchFamily="18" charset="0"/>
                <a:cs typeface="Times New Roman" pitchFamily="18" charset="0"/>
              </a:rPr>
              <a:t>В контексте мирового литературного процесса: </a:t>
            </a:r>
            <a:r>
              <a:rPr lang="ru-RU" dirty="0" smtClean="0">
                <a:latin typeface="Times New Roman" pitchFamily="18" charset="0"/>
                <a:cs typeface="Times New Roman" pitchFamily="18" charset="0"/>
              </a:rPr>
              <a:t>подобрать произведения зарубежных авторов, которые сопоставимы с анализируемым текстом. Это даёт возможность выявить не только индивидуальные, но и национальные особенности решения автором художественных проблем</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Восприятие. Истолкование. Оценка</a:t>
            </a:r>
            <a:endParaRPr lang="ru-RU"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Autofit/>
          </a:bodyPr>
          <a:lstStyle/>
          <a:p>
            <a:pPr marL="514350" indent="-514350">
              <a:buFont typeface="Arial"/>
              <a:buAutoNum type="arabicPeriod"/>
            </a:pPr>
            <a:r>
              <a:rPr lang="ru-RU" sz="1600" dirty="0" smtClean="0">
                <a:latin typeface="Times New Roman" pitchFamily="18" charset="0"/>
                <a:cs typeface="Times New Roman" pitchFamily="18" charset="0"/>
              </a:rPr>
              <a:t>Опишите собственные ощущения, эмоции, возникающие при чтении стихотворения. Какова общая атмосфера произведения? Какие ассоциации у вас рождаются? О чём подумали в первую очередь? Что зацепило? Зафиксируйте на бумаге свои ощущения и мысли: очень может быть, что это первое чувство и будет той самой читательской реакцией, что «запрограммирована» в самом тексте.</a:t>
            </a:r>
          </a:p>
          <a:p>
            <a:pPr marL="514350" indent="-514350">
              <a:buNone/>
            </a:pPr>
            <a:r>
              <a:rPr lang="ru-RU" sz="1600" dirty="0" smtClean="0">
                <a:latin typeface="Times New Roman" pitchFamily="18" charset="0"/>
                <a:cs typeface="Times New Roman" pitchFamily="18" charset="0"/>
              </a:rPr>
              <a:t>            Каково преобладающее настроение стихотворения? Какой настрой : серьезный, лиричный, смешной, динамичный или замедленный? Читается стихотворение  «на одном дыхании» или сквозь него приходится пробираться с большим трудом?</a:t>
            </a:r>
          </a:p>
          <a:p>
            <a:pPr marL="514350" indent="-514350">
              <a:buNone/>
            </a:pPr>
            <a:r>
              <a:rPr lang="ru-RU" sz="1600" dirty="0" smtClean="0">
                <a:latin typeface="Times New Roman" pitchFamily="18" charset="0"/>
                <a:cs typeface="Times New Roman" pitchFamily="18" charset="0"/>
              </a:rPr>
              <a:t>2. Наблюдения над текстом.</a:t>
            </a:r>
          </a:p>
          <a:p>
            <a:pPr marL="514350" indent="-514350"/>
            <a:r>
              <a:rPr lang="ru-RU" sz="1600" dirty="0" smtClean="0">
                <a:latin typeface="Times New Roman" pitchFamily="18" charset="0"/>
                <a:cs typeface="Times New Roman" pitchFamily="18" charset="0"/>
              </a:rPr>
              <a:t> Попробуйте истолковать смысл названия стихотворения в начале работы. Какие ожидания вызывает у читателя название? Обязательно возвращайтесь к этой мысли в процессе работы над стихотворением, связывая заглавие с содержанием. Возможно, в конце работы у вас получится другая интерпретация заглавия.</a:t>
            </a:r>
          </a:p>
          <a:p>
            <a:pPr marL="514350" indent="-514350"/>
            <a:r>
              <a:rPr lang="ru-RU" sz="1600" dirty="0" smtClean="0">
                <a:latin typeface="Times New Roman" pitchFamily="18" charset="0"/>
                <a:cs typeface="Times New Roman" pitchFamily="18" charset="0"/>
              </a:rPr>
              <a:t>  Определите ведущую тему стихотворения (о чём оно?). Если не получается, попробуйте пересказать содержание стихотворения прозой (правда, не всегда это возможно). В процессе пересказа возникнут определённые образы, картины и прочее). В процессе работы возможна корректировка определения темы.</a:t>
            </a:r>
          </a:p>
          <a:p>
            <a:pPr marL="514350" indent="-514350"/>
            <a:r>
              <a:rPr lang="ru-RU" sz="1600" dirty="0" smtClean="0">
                <a:latin typeface="Times New Roman" pitchFamily="18" charset="0"/>
                <a:cs typeface="Times New Roman" pitchFamily="18" charset="0"/>
              </a:rPr>
              <a:t>Отметьте, можно ли отнести стихотворение к известному вам жанру (элегия, послание, баллада, песня, пейзажная лирика, любовная лирика и т.д.)? Как жанровые особенности проявляются в стихотворении?</a:t>
            </a:r>
            <a:endParaRPr lang="ru-RU" sz="1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Восприятие. Истолкование. Оценка</a:t>
            </a:r>
            <a:endParaRPr lang="ru-RU" dirty="0"/>
          </a:p>
        </p:txBody>
      </p:sp>
      <p:sp>
        <p:nvSpPr>
          <p:cNvPr id="3" name="Содержимое 2"/>
          <p:cNvSpPr>
            <a:spLocks noGrp="1"/>
          </p:cNvSpPr>
          <p:nvPr>
            <p:ph idx="1"/>
          </p:nvPr>
        </p:nvSpPr>
        <p:spPr/>
        <p:txBody>
          <a:bodyPr>
            <a:noAutofit/>
          </a:bodyPr>
          <a:lstStyle/>
          <a:p>
            <a:r>
              <a:rPr lang="ru-RU" sz="1800" dirty="0" smtClean="0">
                <a:latin typeface="Times New Roman" pitchFamily="18" charset="0"/>
                <a:cs typeface="Times New Roman" pitchFamily="18" charset="0"/>
              </a:rPr>
              <a:t> Рассмотрите композицию стихотворения. На какие части можно разделить текст? Как они связаны друг с другом, чем различаются? Содержится ли в стихотворении антитеза? Объясните, почему стихотворение построено именно так?</a:t>
            </a:r>
          </a:p>
          <a:p>
            <a:r>
              <a:rPr lang="ru-RU" sz="1800" dirty="0" smtClean="0">
                <a:latin typeface="Times New Roman" pitchFamily="18" charset="0"/>
                <a:cs typeface="Times New Roman" pitchFamily="18" charset="0"/>
              </a:rPr>
              <a:t> Медленно перечитайте каждую строфу стихотворения. Какие образы вам кажутся самыми выразительными, как бы оживают перед вами, становятся зримыми, ощутимыми? Какие строки запоминаются? Что вас, может быть, удивляет?</a:t>
            </a:r>
          </a:p>
          <a:p>
            <a:r>
              <a:rPr lang="ru-RU" sz="1800" dirty="0" smtClean="0">
                <a:latin typeface="Times New Roman" pitchFamily="18" charset="0"/>
                <a:cs typeface="Times New Roman" pitchFamily="18" charset="0"/>
              </a:rPr>
              <a:t>Медленно читая каждую строчку стихотворения, думайте, какие художественные средства помогают поэту создать настроение, образы:  тропы (эпитеты, сравнения, метафоры, олицетворения, гиперболы, символы и т.д.); устаревшая лексика и неологизмы;  особенности ритма, метра, рифмовки, строфики. Как вы думаете, почему именно таким размером написано стихотворение. Обратите внимание на порядок слов. Если он изменён, то с какой целью? Обратите внимание на </a:t>
            </a:r>
            <a:r>
              <a:rPr lang="ru-RU" sz="1800" dirty="0" err="1" smtClean="0">
                <a:latin typeface="Times New Roman" pitchFamily="18" charset="0"/>
                <a:cs typeface="Times New Roman" pitchFamily="18" charset="0"/>
              </a:rPr>
              <a:t>хронотоп</a:t>
            </a:r>
            <a:r>
              <a:rPr lang="ru-RU" sz="1800" dirty="0" smtClean="0">
                <a:latin typeface="Times New Roman" pitchFamily="18" charset="0"/>
                <a:cs typeface="Times New Roman" pitchFamily="18" charset="0"/>
              </a:rPr>
              <a:t>, поэтический синтаксис, звукопись и </a:t>
            </a:r>
            <a:r>
              <a:rPr lang="ru-RU" sz="1800" dirty="0" err="1" smtClean="0">
                <a:latin typeface="Times New Roman" pitchFamily="18" charset="0"/>
                <a:cs typeface="Times New Roman" pitchFamily="18" charset="0"/>
              </a:rPr>
              <a:t>цветопись</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и</a:t>
            </a:r>
            <a:r>
              <a:rPr lang="ru-RU" sz="1800" dirty="0" smtClean="0">
                <a:latin typeface="Times New Roman" pitchFamily="18" charset="0"/>
                <a:cs typeface="Times New Roman" pitchFamily="18" charset="0"/>
              </a:rPr>
              <a:t> т.д. Как «работают» эти средства на раскрытие смысла?</a:t>
            </a:r>
          </a:p>
          <a:p>
            <a:r>
              <a:rPr lang="ru-RU" sz="1800" dirty="0" smtClean="0">
                <a:latin typeface="Times New Roman" pitchFamily="18" charset="0"/>
                <a:cs typeface="Times New Roman" pitchFamily="18" charset="0"/>
              </a:rPr>
              <a:t>Постарайтесь на этом этапе «зацепиться» за что-то, что может показаться вам действительно важным и интересным. Может быть, это будет пространство и время, может быть – какой-то неожиданный эпитет</a:t>
            </a:r>
            <a:r>
              <a:rPr lang="ru-RU" sz="1800" b="1" u="sng" dirty="0" smtClean="0">
                <a:latin typeface="Times New Roman" pitchFamily="18" charset="0"/>
                <a:cs typeface="Times New Roman" pitchFamily="18" charset="0"/>
              </a:rPr>
              <a:t>… Да просто строчка, которая Вам понравилась</a:t>
            </a:r>
            <a:r>
              <a:rPr lang="ru-RU" sz="1800" dirty="0" smtClean="0">
                <a:latin typeface="Times New Roman" pitchFamily="18" charset="0"/>
                <a:cs typeface="Times New Roman" pitchFamily="18" charset="0"/>
              </a:rPr>
              <a:t>. Ее можно  будет обыграть при оформлении анализа как окончательного текста.</a:t>
            </a:r>
            <a:endParaRPr lang="ru-RU" sz="1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Единство формы и содержания</a:t>
            </a:r>
            <a:endParaRPr lang="ru-RU"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77500" lnSpcReduction="20000"/>
          </a:bodyPr>
          <a:lstStyle/>
          <a:p>
            <a:pPr algn="ctr">
              <a:buNone/>
            </a:pPr>
            <a:r>
              <a:rPr lang="ru-RU" dirty="0" smtClean="0"/>
              <a:t> </a:t>
            </a:r>
            <a:r>
              <a:rPr lang="ru-RU" b="1" dirty="0" smtClean="0"/>
              <a:t>Интерпретация текста</a:t>
            </a:r>
          </a:p>
          <a:p>
            <a:pPr algn="ctr">
              <a:buNone/>
            </a:pPr>
            <a:r>
              <a:rPr lang="ru-RU" b="1" dirty="0" smtClean="0"/>
              <a:t>Основная задача – ответить на вопрос: зачем всё это создано автором?</a:t>
            </a:r>
          </a:p>
          <a:p>
            <a:pPr algn="ctr">
              <a:buNone/>
            </a:pPr>
            <a:r>
              <a:rPr lang="ru-RU" b="1" dirty="0" smtClean="0"/>
              <a:t> Выявляем тему, проблемы, идейный смысл, пафос произведения</a:t>
            </a:r>
          </a:p>
          <a:p>
            <a:r>
              <a:rPr lang="ru-RU" dirty="0" smtClean="0"/>
              <a:t> Вновь вернитесь к осмыслению заглавия. Совпало ли с первым вариантом?</a:t>
            </a:r>
          </a:p>
          <a:p>
            <a:r>
              <a:rPr lang="ru-RU" dirty="0" smtClean="0"/>
              <a:t>Оттолкнувшись о темы, сформулируйте проблему(</a:t>
            </a:r>
            <a:r>
              <a:rPr lang="ru-RU" dirty="0" err="1" smtClean="0"/>
              <a:t>ы</a:t>
            </a:r>
            <a:r>
              <a:rPr lang="ru-RU" dirty="0" smtClean="0"/>
              <a:t>) и идею стихотворения, определите его пафос. Что поэт хотел сказать читателям? Зачем он написал это стихотворение?</a:t>
            </a:r>
          </a:p>
          <a:p>
            <a:r>
              <a:rPr lang="ru-RU" dirty="0" smtClean="0"/>
              <a:t> Поразмышляйте, что дало вам знакомство с данным стихотворением. Какой личностный опыт получили благодаря этой «встрече».</a:t>
            </a:r>
          </a:p>
          <a:p>
            <a:endParaRPr lang="ru-RU" dirty="0" smtClean="0"/>
          </a:p>
          <a:p>
            <a:r>
              <a:rPr lang="ru-RU" dirty="0" smtClean="0"/>
              <a:t> Попробуйте дать историко-биографический комментарий к тексту стихотворения</a:t>
            </a:r>
          </a:p>
          <a:p>
            <a:r>
              <a:rPr lang="ru-RU" dirty="0" smtClean="0"/>
              <a:t>Подумайте о месте стихотворения в творчестве поэта</a:t>
            </a:r>
          </a:p>
          <a:p>
            <a:r>
              <a:rPr lang="ru-RU" dirty="0" smtClean="0"/>
              <a:t> По возможности прокомментируйте стихотворение на культурологическом уровне</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Интерпретация текста</a:t>
            </a:r>
            <a:endParaRPr lang="ru-RU"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r>
              <a:rPr lang="ru-RU" dirty="0" smtClean="0"/>
              <a:t> </a:t>
            </a:r>
            <a:r>
              <a:rPr lang="ru-RU" dirty="0" smtClean="0">
                <a:latin typeface="Times New Roman" pitchFamily="18" charset="0"/>
                <a:cs typeface="Times New Roman" pitchFamily="18" charset="0"/>
              </a:rPr>
              <a:t>Развернутое логичное высказывание содержит вступление, основную часть и заключение</a:t>
            </a:r>
          </a:p>
          <a:p>
            <a:pPr lvl="0">
              <a:buNone/>
            </a:pPr>
            <a:r>
              <a:rPr lang="ru-RU" dirty="0" smtClean="0">
                <a:latin typeface="Times New Roman" pitchFamily="18" charset="0"/>
                <a:cs typeface="Times New Roman" pitchFamily="18" charset="0"/>
              </a:rPr>
              <a:t> Анализ стихотворения –  авторский текст, который будут читать люди, и поэтому он  должен быть ярким, интересным и убедительным. Проявите  творческие способности!</a:t>
            </a:r>
            <a:endParaRPr lang="ru-RU"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Проза и поэзия: сходства и различия</a:t>
            </a:r>
            <a:endParaRPr lang="ru-RU" dirty="0"/>
          </a:p>
        </p:txBody>
      </p:sp>
      <p:graphicFrame>
        <p:nvGraphicFramePr>
          <p:cNvPr id="4" name="Содержимое 3"/>
          <p:cNvGraphicFramePr>
            <a:graphicFrameLocks noGrp="1"/>
          </p:cNvGraphicFramePr>
          <p:nvPr>
            <p:ph idx="1"/>
          </p:nvPr>
        </p:nvGraphicFramePr>
        <p:xfrm>
          <a:off x="838200" y="1699065"/>
          <a:ext cx="10515600" cy="479552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endParaRPr lang="ru-RU" dirty="0"/>
                    </a:p>
                  </a:txBody>
                  <a:tcPr/>
                </a:tc>
                <a:tc>
                  <a:txBody>
                    <a:bodyPr/>
                    <a:lstStyle/>
                    <a:p>
                      <a:r>
                        <a:rPr lang="ru-RU" sz="1800" b="1" kern="1200" dirty="0" smtClean="0">
                          <a:solidFill>
                            <a:schemeClr val="lt1"/>
                          </a:solidFill>
                          <a:latin typeface="+mn-lt"/>
                          <a:ea typeface="+mn-ea"/>
                          <a:cs typeface="+mn-cs"/>
                        </a:rPr>
                        <a:t>Проза</a:t>
                      </a:r>
                      <a:endParaRPr lang="ru-RU" dirty="0"/>
                    </a:p>
                  </a:txBody>
                  <a:tcPr/>
                </a:tc>
                <a:tc>
                  <a:txBody>
                    <a:bodyPr/>
                    <a:lstStyle/>
                    <a:p>
                      <a:r>
                        <a:rPr lang="ru-RU" sz="1800" b="1" kern="1200" dirty="0" smtClean="0">
                          <a:solidFill>
                            <a:schemeClr val="lt1"/>
                          </a:solidFill>
                          <a:latin typeface="+mn-lt"/>
                          <a:ea typeface="+mn-ea"/>
                          <a:cs typeface="+mn-cs"/>
                        </a:rPr>
                        <a:t>Поэзия</a:t>
                      </a:r>
                      <a:endParaRPr lang="ru-RU" dirty="0"/>
                    </a:p>
                  </a:txBody>
                  <a:tcPr/>
                </a:tc>
              </a:tr>
              <a:tr h="370840">
                <a:tc>
                  <a:txBody>
                    <a:bodyPr/>
                    <a:lstStyle/>
                    <a:p>
                      <a:r>
                        <a:rPr lang="ru-RU" sz="1800" b="1" kern="1200" dirty="0" smtClean="0">
                          <a:solidFill>
                            <a:schemeClr val="dk1"/>
                          </a:solidFill>
                          <a:latin typeface="Times New Roman" pitchFamily="18" charset="0"/>
                          <a:ea typeface="+mn-ea"/>
                          <a:cs typeface="Times New Roman" pitchFamily="18" charset="0"/>
                        </a:rPr>
                        <a:t>В основе создаваемого художественного мира</a:t>
                      </a:r>
                      <a:endParaRPr lang="ru-RU" dirty="0">
                        <a:latin typeface="Times New Roman" pitchFamily="18" charset="0"/>
                        <a:cs typeface="Times New Roman" pitchFamily="18" charset="0"/>
                      </a:endParaRPr>
                    </a:p>
                  </a:txBody>
                  <a:tcPr/>
                </a:tc>
                <a:tc>
                  <a:txBody>
                    <a:bodyPr/>
                    <a:lstStyle/>
                    <a:p>
                      <a:r>
                        <a:rPr lang="ru-RU" sz="1800" kern="1200" dirty="0" smtClean="0">
                          <a:solidFill>
                            <a:schemeClr val="dk1"/>
                          </a:solidFill>
                          <a:latin typeface="Times New Roman" pitchFamily="18" charset="0"/>
                          <a:ea typeface="+mn-ea"/>
                          <a:cs typeface="Times New Roman" pitchFamily="18" charset="0"/>
                        </a:rPr>
                        <a:t>Поток жизни</a:t>
                      </a:r>
                      <a:endParaRPr lang="ru-RU" dirty="0">
                        <a:latin typeface="Times New Roman" pitchFamily="18" charset="0"/>
                        <a:cs typeface="Times New Roman" pitchFamily="18" charset="0"/>
                      </a:endParaRPr>
                    </a:p>
                  </a:txBody>
                  <a:tcPr/>
                </a:tc>
                <a:tc>
                  <a:txBody>
                    <a:bodyPr/>
                    <a:lstStyle/>
                    <a:p>
                      <a:r>
                        <a:rPr lang="ru-RU" sz="1800" b="1" kern="1200" dirty="0" smtClean="0">
                          <a:solidFill>
                            <a:schemeClr val="dk1"/>
                          </a:solidFill>
                          <a:latin typeface="Times New Roman" pitchFamily="18" charset="0"/>
                          <a:ea typeface="+mn-ea"/>
                          <a:cs typeface="Times New Roman" pitchFamily="18" charset="0"/>
                        </a:rPr>
                        <a:t>Поток сознания</a:t>
                      </a:r>
                      <a:r>
                        <a:rPr lang="ru-RU" sz="1800" kern="1200" dirty="0" smtClean="0">
                          <a:solidFill>
                            <a:schemeClr val="dk1"/>
                          </a:solidFill>
                          <a:latin typeface="Times New Roman" pitchFamily="18" charset="0"/>
                          <a:ea typeface="+mn-ea"/>
                          <a:cs typeface="Times New Roman" pitchFamily="18" charset="0"/>
                        </a:rPr>
                        <a:t> (я вспоминаю, думаю, представляю…)</a:t>
                      </a:r>
                      <a:endParaRPr lang="ru-RU" dirty="0">
                        <a:latin typeface="Times New Roman" pitchFamily="18" charset="0"/>
                        <a:cs typeface="Times New Roman" pitchFamily="18" charset="0"/>
                      </a:endParaRPr>
                    </a:p>
                  </a:txBody>
                  <a:tcPr/>
                </a:tc>
              </a:tr>
              <a:tr h="370840">
                <a:tc>
                  <a:txBody>
                    <a:bodyPr/>
                    <a:lstStyle/>
                    <a:p>
                      <a:r>
                        <a:rPr lang="ru-RU" sz="1800" b="1" kern="1200" dirty="0" smtClean="0">
                          <a:solidFill>
                            <a:schemeClr val="dk1"/>
                          </a:solidFill>
                          <a:latin typeface="Times New Roman" pitchFamily="18" charset="0"/>
                          <a:ea typeface="+mn-ea"/>
                          <a:cs typeface="Times New Roman" pitchFamily="18" charset="0"/>
                        </a:rPr>
                        <a:t>Изображение</a:t>
                      </a:r>
                      <a:endParaRPr lang="ru-RU" dirty="0">
                        <a:latin typeface="Times New Roman" pitchFamily="18" charset="0"/>
                        <a:cs typeface="Times New Roman" pitchFamily="18" charset="0"/>
                      </a:endParaRPr>
                    </a:p>
                  </a:txBody>
                  <a:tcPr/>
                </a:tc>
                <a:tc>
                  <a:txBody>
                    <a:bodyPr/>
                    <a:lstStyle/>
                    <a:p>
                      <a:r>
                        <a:rPr lang="ru-RU" sz="1800" kern="1200" dirty="0" err="1" smtClean="0">
                          <a:solidFill>
                            <a:schemeClr val="dk1"/>
                          </a:solidFill>
                          <a:latin typeface="Times New Roman" pitchFamily="18" charset="0"/>
                          <a:ea typeface="+mn-ea"/>
                          <a:cs typeface="Times New Roman" pitchFamily="18" charset="0"/>
                        </a:rPr>
                        <a:t>Объективизированное</a:t>
                      </a:r>
                      <a:endParaRPr lang="ru-RU" dirty="0">
                        <a:latin typeface="Times New Roman" pitchFamily="18" charset="0"/>
                        <a:cs typeface="Times New Roman" pitchFamily="18" charset="0"/>
                      </a:endParaRPr>
                    </a:p>
                  </a:txBody>
                  <a:tcPr/>
                </a:tc>
                <a:tc>
                  <a:txBody>
                    <a:bodyPr/>
                    <a:lstStyle/>
                    <a:p>
                      <a:r>
                        <a:rPr lang="ru-RU" sz="1800" kern="1200" dirty="0" err="1" smtClean="0">
                          <a:solidFill>
                            <a:schemeClr val="dk1"/>
                          </a:solidFill>
                          <a:latin typeface="Times New Roman" pitchFamily="18" charset="0"/>
                          <a:ea typeface="+mn-ea"/>
                          <a:cs typeface="Times New Roman" pitchFamily="18" charset="0"/>
                        </a:rPr>
                        <a:t>Субъективизированное</a:t>
                      </a:r>
                      <a:endParaRPr lang="ru-RU" dirty="0">
                        <a:latin typeface="Times New Roman" pitchFamily="18" charset="0"/>
                        <a:cs typeface="Times New Roman" pitchFamily="18" charset="0"/>
                      </a:endParaRPr>
                    </a:p>
                  </a:txBody>
                  <a:tcPr/>
                </a:tc>
              </a:tr>
              <a:tr h="370840">
                <a:tc>
                  <a:txBody>
                    <a:bodyPr/>
                    <a:lstStyle/>
                    <a:p>
                      <a:pPr>
                        <a:spcAft>
                          <a:spcPts val="0"/>
                        </a:spcAft>
                      </a:pPr>
                      <a:r>
                        <a:rPr lang="ru-RU" sz="1600" b="1" dirty="0">
                          <a:latin typeface="Times New Roman"/>
                          <a:ea typeface="Times New Roman"/>
                        </a:rPr>
                        <a:t>Предмет, содержание</a:t>
                      </a:r>
                      <a:endParaRPr lang="ru-RU" sz="1600" dirty="0">
                        <a:latin typeface="Times New Roman"/>
                        <a:ea typeface="Times New Roman"/>
                      </a:endParaRPr>
                    </a:p>
                  </a:txBody>
                  <a:tcPr marL="68580" marR="68580" marT="0" marB="0"/>
                </a:tc>
                <a:tc>
                  <a:txBody>
                    <a:bodyPr/>
                    <a:lstStyle/>
                    <a:p>
                      <a:pPr>
                        <a:spcAft>
                          <a:spcPts val="0"/>
                        </a:spcAft>
                      </a:pPr>
                      <a:r>
                        <a:rPr lang="ru-RU" sz="1600">
                          <a:latin typeface="Times New Roman"/>
                          <a:ea typeface="Times New Roman"/>
                        </a:rPr>
                        <a:t>Действительность в предельно объективизированной оценке писателя. Тяготеет к изображению событий, характеров, деталей, которые организуют сюжет</a:t>
                      </a:r>
                    </a:p>
                  </a:txBody>
                  <a:tcPr marL="68580" marR="68580" marT="0" marB="0"/>
                </a:tc>
                <a:tc>
                  <a:txBody>
                    <a:bodyPr/>
                    <a:lstStyle/>
                    <a:p>
                      <a:pPr>
                        <a:spcAft>
                          <a:spcPts val="0"/>
                        </a:spcAft>
                      </a:pPr>
                      <a:r>
                        <a:rPr lang="ru-RU" sz="1600" dirty="0">
                          <a:latin typeface="Times New Roman"/>
                          <a:ea typeface="Times New Roman"/>
                        </a:rPr>
                        <a:t>Субъективное отношение личности к миру</a:t>
                      </a:r>
                      <a:r>
                        <a:rPr lang="ru-RU" sz="1600" b="1" dirty="0">
                          <a:latin typeface="Times New Roman"/>
                          <a:ea typeface="Times New Roman"/>
                        </a:rPr>
                        <a:t>.</a:t>
                      </a:r>
                      <a:r>
                        <a:rPr lang="ru-RU" sz="1600" dirty="0">
                          <a:latin typeface="Times New Roman"/>
                          <a:ea typeface="Times New Roman"/>
                        </a:rPr>
                        <a:t> Отражаемое детализируется ради выражения отношения к нему. Не ставит задачи передать развитие событий и характеров.</a:t>
                      </a:r>
                    </a:p>
                  </a:txBody>
                  <a:tcPr marL="68580" marR="68580" marT="0" marB="0"/>
                </a:tc>
              </a:tr>
              <a:tr h="370840">
                <a:tc>
                  <a:txBody>
                    <a:bodyPr/>
                    <a:lstStyle/>
                    <a:p>
                      <a:pPr>
                        <a:spcAft>
                          <a:spcPts val="0"/>
                        </a:spcAft>
                      </a:pPr>
                      <a:r>
                        <a:rPr lang="ru-RU" sz="1600" b="1" dirty="0">
                          <a:latin typeface="Times New Roman"/>
                          <a:ea typeface="Times New Roman"/>
                        </a:rPr>
                        <a:t>Форма отражения действительности</a:t>
                      </a:r>
                      <a:endParaRPr lang="ru-RU" sz="1600" dirty="0">
                        <a:latin typeface="Times New Roman"/>
                        <a:ea typeface="Times New Roman"/>
                      </a:endParaRPr>
                    </a:p>
                  </a:txBody>
                  <a:tcPr marL="68580" marR="68580" marT="0" marB="0"/>
                </a:tc>
                <a:tc>
                  <a:txBody>
                    <a:bodyPr/>
                    <a:lstStyle/>
                    <a:p>
                      <a:pPr>
                        <a:spcAft>
                          <a:spcPts val="0"/>
                        </a:spcAft>
                      </a:pPr>
                      <a:r>
                        <a:rPr lang="ru-RU" sz="1600" dirty="0">
                          <a:latin typeface="Times New Roman"/>
                          <a:ea typeface="Times New Roman"/>
                        </a:rPr>
                        <a:t>Эпическая. </a:t>
                      </a:r>
                      <a:r>
                        <a:rPr lang="ru-RU" sz="1600" b="1" dirty="0">
                          <a:latin typeface="Times New Roman"/>
                          <a:ea typeface="Times New Roman"/>
                        </a:rPr>
                        <a:t>На первом плане</a:t>
                      </a:r>
                      <a:r>
                        <a:rPr lang="ru-RU" sz="1600" dirty="0">
                          <a:latin typeface="Times New Roman"/>
                          <a:ea typeface="Times New Roman"/>
                        </a:rPr>
                        <a:t>  - </a:t>
                      </a:r>
                      <a:r>
                        <a:rPr lang="ru-RU" sz="1600" b="1" dirty="0">
                          <a:latin typeface="Times New Roman"/>
                          <a:ea typeface="Times New Roman"/>
                        </a:rPr>
                        <a:t>события</a:t>
                      </a:r>
                      <a:r>
                        <a:rPr lang="ru-RU" sz="1600" dirty="0">
                          <a:latin typeface="Times New Roman"/>
                          <a:ea typeface="Times New Roman"/>
                        </a:rPr>
                        <a:t>. Переживания либо упоминаются, либо о них приходится только догадываться</a:t>
                      </a:r>
                    </a:p>
                  </a:txBody>
                  <a:tcPr marL="68580" marR="68580" marT="0" marB="0"/>
                </a:tc>
                <a:tc>
                  <a:txBody>
                    <a:bodyPr/>
                    <a:lstStyle/>
                    <a:p>
                      <a:pPr>
                        <a:spcAft>
                          <a:spcPts val="0"/>
                        </a:spcAft>
                      </a:pPr>
                      <a:r>
                        <a:rPr lang="ru-RU" sz="1600" dirty="0">
                          <a:latin typeface="Times New Roman"/>
                          <a:ea typeface="Times New Roman"/>
                        </a:rPr>
                        <a:t>Лирическая</a:t>
                      </a:r>
                      <a:r>
                        <a:rPr lang="ru-RU" sz="1600" b="1" dirty="0">
                          <a:latin typeface="Times New Roman"/>
                          <a:ea typeface="Times New Roman"/>
                        </a:rPr>
                        <a:t>. На первом плане – переживания</a:t>
                      </a:r>
                      <a:r>
                        <a:rPr lang="ru-RU" sz="1600" dirty="0">
                          <a:latin typeface="Times New Roman"/>
                          <a:ea typeface="Times New Roman"/>
                        </a:rPr>
                        <a:t>. Только через них можно представить события, вызвавшие эти переживания.</a:t>
                      </a:r>
                    </a:p>
                  </a:txBody>
                  <a:tcPr marL="68580" marR="68580" marT="0" marB="0"/>
                </a:tc>
              </a:tr>
              <a:tr h="422080">
                <a:tc>
                  <a:txBody>
                    <a:bodyPr/>
                    <a:lstStyle/>
                    <a:p>
                      <a:pPr>
                        <a:spcAft>
                          <a:spcPts val="0"/>
                        </a:spcAft>
                      </a:pPr>
                      <a:r>
                        <a:rPr lang="ru-RU" sz="1600" b="1" dirty="0">
                          <a:latin typeface="Times New Roman"/>
                          <a:ea typeface="Times New Roman"/>
                        </a:rPr>
                        <a:t>Сюжет</a:t>
                      </a:r>
                      <a:endParaRPr lang="ru-RU" sz="1600" dirty="0">
                        <a:latin typeface="Times New Roman"/>
                        <a:ea typeface="Times New Roman"/>
                      </a:endParaRPr>
                    </a:p>
                  </a:txBody>
                  <a:tcPr marL="68580" marR="68580" marT="0" marB="0"/>
                </a:tc>
                <a:tc>
                  <a:txBody>
                    <a:bodyPr/>
                    <a:lstStyle/>
                    <a:p>
                      <a:pPr>
                        <a:spcAft>
                          <a:spcPts val="0"/>
                        </a:spcAft>
                      </a:pPr>
                      <a:r>
                        <a:rPr lang="ru-RU" sz="1600" dirty="0">
                          <a:latin typeface="Times New Roman"/>
                          <a:ea typeface="Times New Roman"/>
                        </a:rPr>
                        <a:t>Важнейший элемент произведения. Внешние обстоятельства воспроизводятся с возможной определённостью и последовательностью</a:t>
                      </a:r>
                    </a:p>
                  </a:txBody>
                  <a:tcPr marL="68580" marR="68580" marT="0" marB="0"/>
                </a:tc>
                <a:tc>
                  <a:txBody>
                    <a:bodyPr/>
                    <a:lstStyle/>
                    <a:p>
                      <a:pPr>
                        <a:spcAft>
                          <a:spcPts val="0"/>
                        </a:spcAft>
                      </a:pPr>
                      <a:r>
                        <a:rPr lang="ru-RU" sz="1600" dirty="0">
                          <a:latin typeface="Times New Roman"/>
                          <a:ea typeface="Times New Roman"/>
                        </a:rPr>
                        <a:t>Практически отсутствует</a:t>
                      </a:r>
                      <a:r>
                        <a:rPr lang="ru-RU" sz="1600" b="1" dirty="0">
                          <a:latin typeface="Times New Roman"/>
                          <a:ea typeface="Times New Roman"/>
                        </a:rPr>
                        <a:t>. </a:t>
                      </a:r>
                      <a:r>
                        <a:rPr lang="ru-RU" sz="1600" dirty="0">
                          <a:latin typeface="Times New Roman"/>
                          <a:ea typeface="Times New Roman"/>
                        </a:rPr>
                        <a:t>Задача передать развитие событий и характеров не ставится.</a:t>
                      </a:r>
                    </a:p>
                  </a:txBody>
                  <a:tcPr marL="68580" marR="68580" marT="0" marB="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rPr>
              <a:t>Методика анализа лирики в школе</a:t>
            </a:r>
            <a:endParaRPr lang="ru-RU" b="1" dirty="0">
              <a:solidFill>
                <a:srgbClr val="CC0066"/>
              </a:solidFill>
            </a:endParaRPr>
          </a:p>
        </p:txBody>
      </p:sp>
      <p:sp>
        <p:nvSpPr>
          <p:cNvPr id="3" name="Содержимое 2"/>
          <p:cNvSpPr>
            <a:spLocks noGrp="1"/>
          </p:cNvSpPr>
          <p:nvPr>
            <p:ph idx="1"/>
          </p:nvPr>
        </p:nvSpPr>
        <p:spPr>
          <a:xfrm>
            <a:off x="838200" y="1825625"/>
            <a:ext cx="10515600" cy="4351338"/>
          </a:xfrm>
        </p:spPr>
        <p:txBody>
          <a:bodyPr/>
          <a:lstStyle/>
          <a:p>
            <a:pPr>
              <a:buNone/>
            </a:pPr>
            <a:r>
              <a:rPr lang="ru-RU" dirty="0" smtClean="0">
                <a:solidFill>
                  <a:srgbClr val="0070C0"/>
                </a:solidFill>
              </a:rPr>
              <a:t> </a:t>
            </a:r>
            <a:r>
              <a:rPr lang="ru-RU" i="1" dirty="0" smtClean="0">
                <a:solidFill>
                  <a:srgbClr val="0070C0"/>
                </a:solidFill>
              </a:rPr>
              <a:t>«Не нужно думать, будто филолог умеет видеть и чувствовать в стихотворении что-то такое, что недоступно простому читателю. Он видит и чувствует то же самое,  -только он отдаёт себе отчёт в том, почему он это видит, какие слова стихотворного текста вызывают у него в воображении эти образы и чувства, какие обороты и созвучия их подчёркивают и оттеняют. Изложить такой самоотчёт в связной устной или письменной форме – это и значит сделать анализ стихотворного текста»</a:t>
            </a:r>
          </a:p>
          <a:p>
            <a:pPr algn="r">
              <a:buNone/>
            </a:pPr>
            <a:r>
              <a:rPr lang="ru-RU" b="1" i="1" dirty="0" smtClean="0">
                <a:solidFill>
                  <a:srgbClr val="002060"/>
                </a:solidFill>
              </a:rPr>
              <a:t> М.Л. </a:t>
            </a:r>
            <a:r>
              <a:rPr lang="ru-RU" b="1" i="1" dirty="0" err="1" smtClean="0">
                <a:solidFill>
                  <a:srgbClr val="002060"/>
                </a:solidFill>
              </a:rPr>
              <a:t>Гаспаров</a:t>
            </a:r>
            <a:endParaRPr lang="ru-RU" b="1" i="1" dirty="0">
              <a:solidFill>
                <a:srgbClr val="00206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Проза и поэзия: сходства и различия</a:t>
            </a:r>
            <a:endParaRPr lang="ru-RU" dirty="0"/>
          </a:p>
        </p:txBody>
      </p:sp>
      <p:graphicFrame>
        <p:nvGraphicFramePr>
          <p:cNvPr id="4" name="Содержимое 3"/>
          <p:cNvGraphicFramePr>
            <a:graphicFrameLocks noGrp="1"/>
          </p:cNvGraphicFramePr>
          <p:nvPr>
            <p:ph idx="1"/>
          </p:nvPr>
        </p:nvGraphicFramePr>
        <p:xfrm>
          <a:off x="838200" y="1825625"/>
          <a:ext cx="10515600" cy="4399280"/>
        </p:xfrm>
        <a:graphic>
          <a:graphicData uri="http://schemas.openxmlformats.org/drawingml/2006/table">
            <a:tbl>
              <a:tblPr firstRow="1" bandRow="1">
                <a:tableStyleId>{5C22544A-7EE6-4342-B048-85BDC9FD1C3A}</a:tableStyleId>
              </a:tblPr>
              <a:tblGrid>
                <a:gridCol w="3505200"/>
                <a:gridCol w="3505200"/>
                <a:gridCol w="3505200"/>
              </a:tblGrid>
              <a:tr h="370840">
                <a:tc>
                  <a:txBody>
                    <a:bodyPr/>
                    <a:lstStyle/>
                    <a:p>
                      <a:endParaRPr lang="ru-RU" sz="1600" dirty="0">
                        <a:latin typeface="Times New Roman" pitchFamily="18" charset="0"/>
                        <a:cs typeface="Times New Roman" pitchFamily="18" charset="0"/>
                      </a:endParaRPr>
                    </a:p>
                  </a:txBody>
                  <a:tcPr/>
                </a:tc>
                <a:tc>
                  <a:txBody>
                    <a:bodyPr/>
                    <a:lstStyle/>
                    <a:p>
                      <a:r>
                        <a:rPr lang="ru-RU" sz="1600" dirty="0" smtClean="0">
                          <a:latin typeface="Times New Roman" pitchFamily="18" charset="0"/>
                          <a:cs typeface="Times New Roman" pitchFamily="18" charset="0"/>
                        </a:rPr>
                        <a:t>Проза</a:t>
                      </a:r>
                      <a:endParaRPr lang="ru-RU" sz="1600" dirty="0">
                        <a:latin typeface="Times New Roman" pitchFamily="18" charset="0"/>
                        <a:cs typeface="Times New Roman" pitchFamily="18" charset="0"/>
                      </a:endParaRPr>
                    </a:p>
                  </a:txBody>
                  <a:tcPr/>
                </a:tc>
                <a:tc>
                  <a:txBody>
                    <a:bodyPr/>
                    <a:lstStyle/>
                    <a:p>
                      <a:r>
                        <a:rPr lang="ru-RU" sz="1600" dirty="0" smtClean="0">
                          <a:latin typeface="Times New Roman" pitchFamily="18" charset="0"/>
                          <a:cs typeface="Times New Roman" pitchFamily="18" charset="0"/>
                        </a:rPr>
                        <a:t>Поэзия</a:t>
                      </a:r>
                      <a:endParaRPr lang="ru-RU" sz="1600" dirty="0">
                        <a:latin typeface="Times New Roman" pitchFamily="18" charset="0"/>
                        <a:cs typeface="Times New Roman" pitchFamily="18" charset="0"/>
                      </a:endParaRPr>
                    </a:p>
                  </a:txBody>
                  <a:tcPr/>
                </a:tc>
              </a:tr>
              <a:tr h="370840">
                <a:tc>
                  <a:txBody>
                    <a:bodyPr/>
                    <a:lstStyle/>
                    <a:p>
                      <a:pPr>
                        <a:spcAft>
                          <a:spcPts val="0"/>
                        </a:spcAft>
                      </a:pPr>
                      <a:r>
                        <a:rPr lang="ru-RU" sz="1600" b="1" dirty="0">
                          <a:latin typeface="Times New Roman" pitchFamily="18" charset="0"/>
                          <a:ea typeface="Times New Roman"/>
                          <a:cs typeface="Times New Roman" pitchFamily="18" charset="0"/>
                        </a:rPr>
                        <a:t>Композиция</a:t>
                      </a:r>
                      <a:endParaRPr lang="ru-RU" sz="1600"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ru-RU" sz="1600" dirty="0">
                          <a:latin typeface="Times New Roman" pitchFamily="18" charset="0"/>
                          <a:ea typeface="Times New Roman"/>
                          <a:cs typeface="Times New Roman" pitchFamily="18" charset="0"/>
                        </a:rPr>
                        <a:t>Определяется сюжетными ходами</a:t>
                      </a:r>
                    </a:p>
                  </a:txBody>
                  <a:tcPr marL="68580" marR="68580" marT="0" marB="0"/>
                </a:tc>
                <a:tc>
                  <a:txBody>
                    <a:bodyPr/>
                    <a:lstStyle/>
                    <a:p>
                      <a:pPr>
                        <a:spcAft>
                          <a:spcPts val="0"/>
                        </a:spcAft>
                      </a:pPr>
                      <a:r>
                        <a:rPr lang="ru-RU" sz="1600" dirty="0">
                          <a:latin typeface="Times New Roman" pitchFamily="18" charset="0"/>
                          <a:ea typeface="Times New Roman"/>
                          <a:cs typeface="Times New Roman" pitchFamily="18" charset="0"/>
                        </a:rPr>
                        <a:t>Подчинена движению чувств лирического героя</a:t>
                      </a:r>
                    </a:p>
                  </a:txBody>
                  <a:tcPr marL="68580" marR="68580" marT="0" marB="0"/>
                </a:tc>
              </a:tr>
              <a:tr h="370840">
                <a:tc>
                  <a:txBody>
                    <a:bodyPr/>
                    <a:lstStyle/>
                    <a:p>
                      <a:pPr>
                        <a:spcAft>
                          <a:spcPts val="0"/>
                        </a:spcAft>
                      </a:pPr>
                      <a:r>
                        <a:rPr lang="ru-RU" sz="1600" b="1" dirty="0">
                          <a:latin typeface="Times New Roman" pitchFamily="18" charset="0"/>
                          <a:ea typeface="Times New Roman"/>
                          <a:cs typeface="Times New Roman" pitchFamily="18" charset="0"/>
                        </a:rPr>
                        <a:t>Характеры</a:t>
                      </a:r>
                      <a:endParaRPr lang="ru-RU" sz="1600"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ru-RU" sz="1600" dirty="0">
                          <a:latin typeface="Times New Roman" pitchFamily="18" charset="0"/>
                          <a:ea typeface="Times New Roman"/>
                          <a:cs typeface="Times New Roman" pitchFamily="18" charset="0"/>
                        </a:rPr>
                        <a:t>Характеры проявляются предметно, в деталях, во взаимодействии с другими характерами. В центре – </a:t>
                      </a:r>
                      <a:r>
                        <a:rPr lang="ru-RU" sz="1600" b="1" dirty="0">
                          <a:latin typeface="Times New Roman" pitchFamily="18" charset="0"/>
                          <a:ea typeface="Times New Roman"/>
                          <a:cs typeface="Times New Roman" pitchFamily="18" charset="0"/>
                        </a:rPr>
                        <a:t>образ-характер</a:t>
                      </a:r>
                      <a:r>
                        <a:rPr lang="ru-RU" sz="1600" dirty="0">
                          <a:latin typeface="Times New Roman" pitchFamily="18" charset="0"/>
                          <a:ea typeface="Times New Roman"/>
                          <a:cs typeface="Times New Roman" pitchFamily="18" charset="0"/>
                        </a:rPr>
                        <a:t>.</a:t>
                      </a:r>
                    </a:p>
                  </a:txBody>
                  <a:tcPr marL="68580" marR="68580" marT="0" marB="0"/>
                </a:tc>
                <a:tc>
                  <a:txBody>
                    <a:bodyPr/>
                    <a:lstStyle/>
                    <a:p>
                      <a:pPr>
                        <a:spcAft>
                          <a:spcPts val="0"/>
                        </a:spcAft>
                      </a:pPr>
                      <a:r>
                        <a:rPr lang="ru-RU" sz="1600" dirty="0">
                          <a:latin typeface="Times New Roman" pitchFamily="18" charset="0"/>
                          <a:ea typeface="Times New Roman"/>
                          <a:cs typeface="Times New Roman" pitchFamily="18" charset="0"/>
                        </a:rPr>
                        <a:t>Характер изображается в отдельных проявлениях и отдельных переживаниях. В центре</a:t>
                      </a:r>
                      <a:r>
                        <a:rPr lang="ru-RU" sz="1600" b="1" dirty="0">
                          <a:latin typeface="Times New Roman" pitchFamily="18" charset="0"/>
                          <a:ea typeface="Times New Roman"/>
                          <a:cs typeface="Times New Roman" pitchFamily="18" charset="0"/>
                        </a:rPr>
                        <a:t> – </a:t>
                      </a:r>
                      <a:r>
                        <a:rPr lang="ru-RU" sz="1600" b="1" dirty="0" smtClean="0">
                          <a:latin typeface="Times New Roman" pitchFamily="18" charset="0"/>
                          <a:ea typeface="Times New Roman"/>
                          <a:cs typeface="Times New Roman" pitchFamily="18" charset="0"/>
                        </a:rPr>
                        <a:t>лирический образ-  </a:t>
                      </a:r>
                      <a:r>
                        <a:rPr lang="ru-RU" sz="1600" b="1" dirty="0">
                          <a:latin typeface="Times New Roman" pitchFamily="18" charset="0"/>
                          <a:ea typeface="Times New Roman"/>
                          <a:cs typeface="Times New Roman" pitchFamily="18" charset="0"/>
                        </a:rPr>
                        <a:t>переживание</a:t>
                      </a:r>
                      <a:endParaRPr lang="ru-RU" sz="1600" dirty="0">
                        <a:latin typeface="Times New Roman" pitchFamily="18" charset="0"/>
                        <a:ea typeface="Times New Roman"/>
                        <a:cs typeface="Times New Roman" pitchFamily="18" charset="0"/>
                      </a:endParaRPr>
                    </a:p>
                  </a:txBody>
                  <a:tcPr marL="68580" marR="68580" marT="0" marB="0"/>
                </a:tc>
              </a:tr>
              <a:tr h="370840">
                <a:tc>
                  <a:txBody>
                    <a:bodyPr/>
                    <a:lstStyle/>
                    <a:p>
                      <a:pPr>
                        <a:spcAft>
                          <a:spcPts val="0"/>
                        </a:spcAft>
                      </a:pPr>
                      <a:r>
                        <a:rPr lang="ru-RU" sz="1600" b="1" dirty="0">
                          <a:latin typeface="Times New Roman" pitchFamily="18" charset="0"/>
                          <a:ea typeface="Times New Roman"/>
                          <a:cs typeface="Times New Roman" pitchFamily="18" charset="0"/>
                        </a:rPr>
                        <a:t>Описания</a:t>
                      </a:r>
                      <a:endParaRPr lang="ru-RU" sz="1600"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ru-RU" sz="1600" dirty="0">
                          <a:latin typeface="Times New Roman" pitchFamily="18" charset="0"/>
                          <a:ea typeface="Times New Roman"/>
                          <a:cs typeface="Times New Roman" pitchFamily="18" charset="0"/>
                        </a:rPr>
                        <a:t>Занимают существенное место</a:t>
                      </a:r>
                    </a:p>
                  </a:txBody>
                  <a:tcPr marL="68580" marR="68580" marT="0" marB="0"/>
                </a:tc>
                <a:tc>
                  <a:txBody>
                    <a:bodyPr/>
                    <a:lstStyle/>
                    <a:p>
                      <a:pPr>
                        <a:spcAft>
                          <a:spcPts val="0"/>
                        </a:spcAft>
                      </a:pPr>
                      <a:r>
                        <a:rPr lang="ru-RU" sz="1600" dirty="0">
                          <a:latin typeface="Times New Roman" pitchFamily="18" charset="0"/>
                          <a:ea typeface="Times New Roman"/>
                          <a:cs typeface="Times New Roman" pitchFamily="18" charset="0"/>
                        </a:rPr>
                        <a:t>Встречаются редко, крайне лаконичны</a:t>
                      </a:r>
                    </a:p>
                  </a:txBody>
                  <a:tcPr marL="68580" marR="68580" marT="0" marB="0"/>
                </a:tc>
              </a:tr>
              <a:tr h="370840">
                <a:tc>
                  <a:txBody>
                    <a:bodyPr/>
                    <a:lstStyle/>
                    <a:p>
                      <a:pPr>
                        <a:spcAft>
                          <a:spcPts val="0"/>
                        </a:spcAft>
                      </a:pPr>
                      <a:r>
                        <a:rPr lang="ru-RU" sz="1600" b="1" dirty="0">
                          <a:latin typeface="Times New Roman" pitchFamily="18" charset="0"/>
                          <a:ea typeface="Times New Roman"/>
                          <a:cs typeface="Times New Roman" pitchFamily="18" charset="0"/>
                        </a:rPr>
                        <a:t>Своеобразие художественной речи</a:t>
                      </a:r>
                      <a:endParaRPr lang="ru-RU" sz="1600" dirty="0">
                        <a:latin typeface="Times New Roman" pitchFamily="18" charset="0"/>
                        <a:ea typeface="Times New Roman"/>
                        <a:cs typeface="Times New Roman" pitchFamily="18" charset="0"/>
                      </a:endParaRPr>
                    </a:p>
                  </a:txBody>
                  <a:tcPr marL="68580" marR="68580" marT="0" marB="0"/>
                </a:tc>
                <a:tc>
                  <a:txBody>
                    <a:bodyPr/>
                    <a:lstStyle/>
                    <a:p>
                      <a:pPr>
                        <a:spcAft>
                          <a:spcPts val="0"/>
                        </a:spcAft>
                      </a:pPr>
                      <a:r>
                        <a:rPr lang="ru-RU" sz="1600">
                          <a:latin typeface="Times New Roman" pitchFamily="18" charset="0"/>
                          <a:ea typeface="Times New Roman"/>
                          <a:cs typeface="Times New Roman" pitchFamily="18" charset="0"/>
                        </a:rPr>
                        <a:t>Художественная речь – средство описания, изображения предметного мира; используется лексика в богатстве ее предметных значений (фонетика и синтаксис носят вспомогательное значение). Характерно взаимодействие различных речевых планов (автора, рассказчика, персонажей)</a:t>
                      </a:r>
                    </a:p>
                  </a:txBody>
                  <a:tcPr marL="68580" marR="68580" marT="0" marB="0"/>
                </a:tc>
                <a:tc>
                  <a:txBody>
                    <a:bodyPr/>
                    <a:lstStyle/>
                    <a:p>
                      <a:pPr>
                        <a:spcAft>
                          <a:spcPts val="0"/>
                        </a:spcAft>
                      </a:pPr>
                      <a:r>
                        <a:rPr lang="ru-RU" sz="1600" dirty="0">
                          <a:latin typeface="Times New Roman" pitchFamily="18" charset="0"/>
                          <a:ea typeface="Times New Roman"/>
                          <a:cs typeface="Times New Roman" pitchFamily="18" charset="0"/>
                        </a:rPr>
                        <a:t>Художественная речь –средство передачи экспрессивных эмоций, используется лексика экспрессивного характера. Большое значение придаётся</a:t>
                      </a:r>
                    </a:p>
                    <a:p>
                      <a:pPr>
                        <a:spcAft>
                          <a:spcPts val="0"/>
                        </a:spcAft>
                      </a:pPr>
                      <a:r>
                        <a:rPr lang="ru-RU" sz="1600" dirty="0">
                          <a:latin typeface="Times New Roman" pitchFamily="18" charset="0"/>
                          <a:ea typeface="Times New Roman"/>
                          <a:cs typeface="Times New Roman" pitchFamily="18" charset="0"/>
                        </a:rPr>
                        <a:t>Средствам поэтической фонетики и синтаксиса.</a:t>
                      </a:r>
                    </a:p>
                  </a:txBody>
                  <a:tcPr marL="68580" marR="68580" marT="0" marB="0"/>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CC0066"/>
                </a:solidFill>
                <a:latin typeface="Times New Roman" pitchFamily="18" charset="0"/>
                <a:cs typeface="Times New Roman" pitchFamily="18" charset="0"/>
              </a:rPr>
              <a:t>Работа над выразительным чтением обязательна!!! В любом классе!!!</a:t>
            </a:r>
            <a:endParaRPr lang="ru-RU" sz="3200"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47500" lnSpcReduction="20000"/>
          </a:bodyPr>
          <a:lstStyle/>
          <a:p>
            <a:pPr>
              <a:buNone/>
            </a:pPr>
            <a:r>
              <a:rPr lang="ru-RU" b="1" dirty="0" err="1" smtClean="0">
                <a:latin typeface="Times New Roman" pitchFamily="18" charset="0"/>
                <a:cs typeface="Times New Roman" pitchFamily="18" charset="0"/>
              </a:rPr>
              <a:t>В.М.Инбер</a:t>
            </a: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Как я была маленькая (отрывок)</a:t>
            </a:r>
            <a:endParaRPr lang="ru-RU" dirty="0" smtClean="0"/>
          </a:p>
          <a:p>
            <a:pPr>
              <a:buNone/>
            </a:pPr>
            <a:r>
              <a:rPr lang="ru-RU" dirty="0" smtClean="0"/>
              <a:t>… Мама начинает читать своим звучным голосом:</a:t>
            </a:r>
          </a:p>
          <a:p>
            <a:pPr>
              <a:buNone/>
            </a:pPr>
            <a:r>
              <a:rPr lang="ru-RU" dirty="0" smtClean="0"/>
              <a:t>В песчаных степях аравийской земли</a:t>
            </a:r>
          </a:p>
          <a:p>
            <a:pPr>
              <a:buNone/>
            </a:pPr>
            <a:r>
              <a:rPr lang="ru-RU" dirty="0" smtClean="0"/>
              <a:t>Три гордые пальмы высоко росли.</a:t>
            </a:r>
          </a:p>
          <a:p>
            <a:pPr>
              <a:buNone/>
            </a:pPr>
            <a:r>
              <a:rPr lang="ru-RU" dirty="0" smtClean="0"/>
              <a:t>Родник между ними из почвы бесплодной,</a:t>
            </a:r>
          </a:p>
          <a:p>
            <a:pPr>
              <a:buNone/>
            </a:pPr>
            <a:r>
              <a:rPr lang="ru-RU" dirty="0" smtClean="0"/>
              <a:t>Журча, пробивался волною холодной,</a:t>
            </a:r>
          </a:p>
          <a:p>
            <a:pPr>
              <a:buNone/>
            </a:pPr>
            <a:r>
              <a:rPr lang="ru-RU" dirty="0" smtClean="0"/>
              <a:t>Хранимый, под сенью зелёных листов,</a:t>
            </a:r>
          </a:p>
          <a:p>
            <a:pPr>
              <a:buNone/>
            </a:pPr>
            <a:r>
              <a:rPr lang="ru-RU" dirty="0" smtClean="0"/>
              <a:t>От знойных лучей и летучих песков.</a:t>
            </a:r>
          </a:p>
          <a:p>
            <a:pPr>
              <a:buNone/>
            </a:pPr>
            <a:r>
              <a:rPr lang="ru-RU" dirty="0" smtClean="0"/>
              <a:t>- Так начинается стихотворение Лермонтова «Три пальмы», - говорит мама. – Нравится тебе?</a:t>
            </a:r>
          </a:p>
          <a:p>
            <a:pPr>
              <a:buNone/>
            </a:pPr>
            <a:r>
              <a:rPr lang="ru-RU" dirty="0" smtClean="0"/>
              <a:t>Нравится ли?.. Мне?.. «Три пальмы»?</a:t>
            </a:r>
          </a:p>
          <a:p>
            <a:pPr>
              <a:buNone/>
            </a:pPr>
            <a:r>
              <a:rPr lang="ru-RU" dirty="0" smtClean="0"/>
              <a:t>Я прошу маму прочесть мне это стихотворение целиком. И пока я слушаю, наша столовая исчезает. Я – в песчаных степях. Я вижу три пальмы над родником. Качаются роскошные листья, журчит вода…</a:t>
            </a:r>
          </a:p>
          <a:p>
            <a:pPr>
              <a:buNone/>
            </a:pPr>
            <a:r>
              <a:rPr lang="ru-RU" dirty="0" smtClean="0"/>
              <a:t> - Дитя моё, очнись, - говорит мама.</a:t>
            </a:r>
          </a:p>
          <a:p>
            <a:pPr>
              <a:buNone/>
            </a:pPr>
            <a:r>
              <a:rPr lang="ru-RU" dirty="0" smtClean="0"/>
              <a:t> - Мама, мамочка, как хорошо! – восклицаю я. -  Ты так прочла, что всё это стало как живое!</a:t>
            </a:r>
          </a:p>
          <a:p>
            <a:pPr>
              <a:buNone/>
            </a:pPr>
            <a:r>
              <a:rPr lang="ru-RU" dirty="0" smtClean="0"/>
              <a:t> - Нет, - отвечает мама, - это дар. А я только постаралась </a:t>
            </a:r>
            <a:r>
              <a:rPr lang="ru-RU" b="1" dirty="0" smtClean="0"/>
              <a:t>правильно прочесть </a:t>
            </a:r>
            <a:r>
              <a:rPr lang="ru-RU" dirty="0" smtClean="0"/>
              <a:t>это чудесное стихотворение</a:t>
            </a:r>
          </a:p>
          <a:p>
            <a:pPr>
              <a:buNone/>
            </a:pPr>
            <a:r>
              <a:rPr lang="ru-RU" dirty="0" smtClean="0"/>
              <a:t> </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889512" cy="1325563"/>
          </a:xfrm>
        </p:spPr>
        <p:txBody>
          <a:bodyPr>
            <a:normAutofit/>
          </a:bodyPr>
          <a:lstStyle/>
          <a:p>
            <a:r>
              <a:rPr lang="ru-RU" sz="2800" b="1" dirty="0" smtClean="0">
                <a:solidFill>
                  <a:srgbClr val="CC0066"/>
                </a:solidFill>
                <a:latin typeface="Times New Roman" pitchFamily="18" charset="0"/>
                <a:cs typeface="Times New Roman" pitchFamily="18" charset="0"/>
              </a:rPr>
              <a:t>Строчки из стихотворения могут украсить и наполнить смыслом любой урок ( а также прекрасно развивают зрительную память)</a:t>
            </a:r>
            <a:endParaRPr lang="ru-RU" sz="2800"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a:xfrm>
            <a:off x="838200" y="1825624"/>
            <a:ext cx="10515600" cy="4809091"/>
          </a:xfrm>
        </p:spPr>
        <p:txBody>
          <a:bodyPr>
            <a:noAutofit/>
          </a:bodyPr>
          <a:lstStyle/>
          <a:p>
            <a:pPr>
              <a:buNone/>
            </a:pPr>
            <a:r>
              <a:rPr lang="ru-RU" sz="1050" b="1" dirty="0" smtClean="0"/>
              <a:t>Д. Самойлов « Красная осень»</a:t>
            </a:r>
          </a:p>
          <a:p>
            <a:pPr>
              <a:buNone/>
            </a:pPr>
            <a:r>
              <a:rPr lang="ru-RU" sz="1050" b="1" dirty="0" smtClean="0"/>
              <a:t>Внезапно в зелень вкрался красный лист,</a:t>
            </a:r>
          </a:p>
          <a:p>
            <a:pPr>
              <a:buNone/>
            </a:pPr>
            <a:r>
              <a:rPr lang="ru-RU" sz="1050" b="1" dirty="0" smtClean="0"/>
              <a:t>Как будто сердце леса обнажилось,</a:t>
            </a:r>
          </a:p>
          <a:p>
            <a:pPr>
              <a:buNone/>
            </a:pPr>
            <a:r>
              <a:rPr lang="ru-RU" sz="1050" b="1" dirty="0" smtClean="0"/>
              <a:t>Готовое на муку и на риск.</a:t>
            </a:r>
          </a:p>
          <a:p>
            <a:pPr>
              <a:buNone/>
            </a:pPr>
            <a:r>
              <a:rPr lang="ru-RU" sz="1050" b="1" dirty="0" smtClean="0"/>
              <a:t> </a:t>
            </a:r>
          </a:p>
          <a:p>
            <a:pPr>
              <a:buNone/>
            </a:pPr>
            <a:r>
              <a:rPr lang="ru-RU" sz="1050" b="1" dirty="0" smtClean="0"/>
              <a:t>Внезапно в чаще вспыхнул красный куст,</a:t>
            </a:r>
          </a:p>
          <a:p>
            <a:pPr>
              <a:buNone/>
            </a:pPr>
            <a:r>
              <a:rPr lang="ru-RU" sz="1050" b="1" dirty="0" smtClean="0"/>
              <a:t>Как будто бы на нем расположилось</a:t>
            </a:r>
          </a:p>
          <a:p>
            <a:pPr>
              <a:buNone/>
            </a:pPr>
            <a:r>
              <a:rPr lang="ru-RU" sz="1050" b="1" dirty="0" smtClean="0"/>
              <a:t>Две тысячи полураскрытых уст.</a:t>
            </a:r>
          </a:p>
          <a:p>
            <a:pPr>
              <a:buNone/>
            </a:pPr>
            <a:r>
              <a:rPr lang="ru-RU" sz="1050" b="1" dirty="0" smtClean="0"/>
              <a:t> </a:t>
            </a:r>
          </a:p>
          <a:p>
            <a:pPr>
              <a:buNone/>
            </a:pPr>
            <a:r>
              <a:rPr lang="ru-RU" sz="1050" b="1" dirty="0" smtClean="0"/>
              <a:t>Внезапно красным стал окрестный лес,</a:t>
            </a:r>
          </a:p>
          <a:p>
            <a:pPr>
              <a:buNone/>
            </a:pPr>
            <a:r>
              <a:rPr lang="ru-RU" sz="1050" b="1" dirty="0" smtClean="0"/>
              <a:t>И облако впитало красный отсвет.</a:t>
            </a:r>
          </a:p>
          <a:p>
            <a:pPr>
              <a:buNone/>
            </a:pPr>
            <a:r>
              <a:rPr lang="ru-RU" sz="1050" b="1" dirty="0" smtClean="0"/>
              <a:t>Светился праздник листьев и небес</a:t>
            </a:r>
          </a:p>
          <a:p>
            <a:pPr>
              <a:buNone/>
            </a:pPr>
            <a:r>
              <a:rPr lang="ru-RU" sz="1050" b="1" dirty="0" smtClean="0"/>
              <a:t>В своем спокойном благородстве.</a:t>
            </a:r>
          </a:p>
          <a:p>
            <a:pPr>
              <a:buNone/>
            </a:pPr>
            <a:r>
              <a:rPr lang="ru-RU" sz="1050" b="1" dirty="0" smtClean="0"/>
              <a:t> </a:t>
            </a:r>
          </a:p>
          <a:p>
            <a:pPr>
              <a:buNone/>
            </a:pPr>
            <a:r>
              <a:rPr lang="ru-RU" sz="1050" b="1" dirty="0" smtClean="0"/>
              <a:t>И это был такой большой закат,</a:t>
            </a:r>
          </a:p>
          <a:p>
            <a:pPr>
              <a:buNone/>
            </a:pPr>
            <a:r>
              <a:rPr lang="ru-RU" sz="1050" b="1" dirty="0" smtClean="0"/>
              <a:t>Какого видеть мне не доводилось.</a:t>
            </a:r>
          </a:p>
          <a:p>
            <a:pPr>
              <a:buNone/>
            </a:pPr>
            <a:r>
              <a:rPr lang="ru-RU" sz="1050" b="1" dirty="0" smtClean="0"/>
              <a:t>Как будто вся земля переродилась</a:t>
            </a:r>
          </a:p>
          <a:p>
            <a:pPr>
              <a:buNone/>
            </a:pPr>
            <a:r>
              <a:rPr lang="ru-RU" sz="1050" b="1" dirty="0" smtClean="0"/>
              <a:t>И я по ней шагаю наугад.</a:t>
            </a:r>
            <a:endParaRPr lang="ru-RU" sz="105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rPr>
              <a:t>Стихотворение можно изобразить</a:t>
            </a:r>
            <a:endParaRPr lang="ru-RU" b="1" dirty="0">
              <a:solidFill>
                <a:srgbClr val="CC0066"/>
              </a:solidFill>
            </a:endParaRPr>
          </a:p>
        </p:txBody>
      </p:sp>
      <p:sp>
        <p:nvSpPr>
          <p:cNvPr id="3" name="Содержимое 2"/>
          <p:cNvSpPr>
            <a:spLocks noGrp="1"/>
          </p:cNvSpPr>
          <p:nvPr>
            <p:ph idx="1"/>
          </p:nvPr>
        </p:nvSpPr>
        <p:spPr/>
        <p:txBody>
          <a:bodyPr>
            <a:normAutofit fontScale="32500" lnSpcReduction="20000"/>
          </a:bodyPr>
          <a:lstStyle/>
          <a:p>
            <a:pPr>
              <a:buNone/>
            </a:pPr>
            <a:r>
              <a:rPr lang="ru-RU" b="1" dirty="0" smtClean="0"/>
              <a:t>Л. Мартынов. Листья</a:t>
            </a:r>
          </a:p>
          <a:p>
            <a:pPr>
              <a:buNone/>
            </a:pPr>
            <a:r>
              <a:rPr lang="ru-RU" b="1" dirty="0" smtClean="0"/>
              <a:t>Они</a:t>
            </a:r>
          </a:p>
          <a:p>
            <a:pPr>
              <a:buNone/>
            </a:pPr>
            <a:r>
              <a:rPr lang="ru-RU" b="1" dirty="0" smtClean="0"/>
              <a:t>Лежали</a:t>
            </a:r>
          </a:p>
          <a:p>
            <a:pPr>
              <a:buNone/>
            </a:pPr>
            <a:r>
              <a:rPr lang="ru-RU" b="1" dirty="0" smtClean="0"/>
              <a:t>На панели. </a:t>
            </a:r>
          </a:p>
          <a:p>
            <a:pPr>
              <a:buNone/>
            </a:pPr>
            <a:r>
              <a:rPr lang="ru-RU" b="1" dirty="0" smtClean="0"/>
              <a:t>И вдруг</a:t>
            </a:r>
          </a:p>
          <a:p>
            <a:pPr>
              <a:buNone/>
            </a:pPr>
            <a:r>
              <a:rPr lang="ru-RU" b="1" dirty="0" smtClean="0"/>
              <a:t>Они осатанели</a:t>
            </a:r>
          </a:p>
          <a:p>
            <a:pPr>
              <a:buNone/>
            </a:pPr>
            <a:r>
              <a:rPr lang="ru-RU" b="1" dirty="0" smtClean="0"/>
              <a:t>И, изменив свою окраску,</a:t>
            </a:r>
          </a:p>
          <a:p>
            <a:pPr>
              <a:buNone/>
            </a:pPr>
            <a:r>
              <a:rPr lang="ru-RU" b="1" dirty="0" smtClean="0"/>
              <a:t>Пустились в пляску, колдовские.</a:t>
            </a:r>
          </a:p>
          <a:p>
            <a:pPr>
              <a:buNone/>
            </a:pPr>
            <a:r>
              <a:rPr lang="ru-RU" b="1" dirty="0" smtClean="0"/>
              <a:t> Я закричал:</a:t>
            </a:r>
          </a:p>
          <a:p>
            <a:pPr>
              <a:buNone/>
            </a:pPr>
            <a:r>
              <a:rPr lang="ru-RU" b="1" dirty="0" smtClean="0"/>
              <a:t>- Вы кто такие? </a:t>
            </a:r>
          </a:p>
          <a:p>
            <a:pPr>
              <a:buFontTx/>
              <a:buChar char="-"/>
            </a:pPr>
            <a:r>
              <a:rPr lang="ru-RU" b="1" dirty="0" smtClean="0"/>
              <a:t>Мы - листья,</a:t>
            </a:r>
          </a:p>
          <a:p>
            <a:pPr>
              <a:buNone/>
            </a:pPr>
            <a:r>
              <a:rPr lang="ru-RU" b="1" dirty="0" smtClean="0"/>
              <a:t>Листья, листья, листья!</a:t>
            </a:r>
          </a:p>
          <a:p>
            <a:pPr>
              <a:buNone/>
            </a:pPr>
            <a:r>
              <a:rPr lang="ru-RU" b="1" dirty="0" smtClean="0"/>
              <a:t> -Они в ответ зашелестели,</a:t>
            </a:r>
          </a:p>
          <a:p>
            <a:pPr>
              <a:buNone/>
            </a:pPr>
            <a:r>
              <a:rPr lang="ru-RU" b="1" dirty="0" smtClean="0"/>
              <a:t>- Мечтали мы о пейзажисте,</a:t>
            </a:r>
          </a:p>
          <a:p>
            <a:pPr>
              <a:buNone/>
            </a:pPr>
            <a:r>
              <a:rPr lang="ru-RU" b="1" dirty="0" smtClean="0"/>
              <a:t>Но, руки, что держали кисти,</a:t>
            </a:r>
          </a:p>
          <a:p>
            <a:pPr>
              <a:buNone/>
            </a:pPr>
            <a:r>
              <a:rPr lang="ru-RU" b="1" dirty="0" smtClean="0"/>
              <a:t>Нас полюбить не захотели,</a:t>
            </a:r>
          </a:p>
          <a:p>
            <a:pPr>
              <a:buNone/>
            </a:pPr>
            <a:r>
              <a:rPr lang="ru-RU" b="1" dirty="0" smtClean="0"/>
              <a:t>Мы улетели,</a:t>
            </a:r>
          </a:p>
          <a:p>
            <a:pPr>
              <a:buNone/>
            </a:pPr>
            <a:r>
              <a:rPr lang="ru-RU" b="1" dirty="0" smtClean="0"/>
              <a:t>Улетели!</a:t>
            </a:r>
            <a:endParaRPr lang="ru-RU"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Анализ стихотворений в 5-6 классах</a:t>
            </a:r>
            <a:endParaRPr lang="ru-RU"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55000" lnSpcReduction="20000"/>
          </a:bodyPr>
          <a:lstStyle/>
          <a:p>
            <a:pPr>
              <a:buNone/>
            </a:pPr>
            <a:r>
              <a:rPr lang="ru-RU" b="1" dirty="0" smtClean="0"/>
              <a:t>Д. Самойлов. Из детства</a:t>
            </a:r>
          </a:p>
          <a:p>
            <a:pPr>
              <a:buNone/>
            </a:pPr>
            <a:r>
              <a:rPr lang="ru-RU" dirty="0" smtClean="0"/>
              <a:t> Я – маленький, горло в ангине.</a:t>
            </a:r>
          </a:p>
          <a:p>
            <a:pPr>
              <a:buNone/>
            </a:pPr>
            <a:r>
              <a:rPr lang="ru-RU" dirty="0" smtClean="0"/>
              <a:t>За окнами падает снег.</a:t>
            </a:r>
          </a:p>
          <a:p>
            <a:pPr>
              <a:buNone/>
            </a:pPr>
            <a:r>
              <a:rPr lang="ru-RU" dirty="0" smtClean="0"/>
              <a:t>И папа поёт мне: «Как ныне</a:t>
            </a:r>
          </a:p>
          <a:p>
            <a:pPr>
              <a:buNone/>
            </a:pPr>
            <a:r>
              <a:rPr lang="ru-RU" dirty="0" smtClean="0"/>
              <a:t>Сбирается вещий Олег…»</a:t>
            </a:r>
          </a:p>
          <a:p>
            <a:pPr>
              <a:buNone/>
            </a:pPr>
            <a:r>
              <a:rPr lang="ru-RU" dirty="0" smtClean="0"/>
              <a:t> </a:t>
            </a:r>
          </a:p>
          <a:p>
            <a:pPr>
              <a:buNone/>
            </a:pPr>
            <a:r>
              <a:rPr lang="ru-RU" dirty="0" smtClean="0"/>
              <a:t>Я слушаю песню и плачу,</a:t>
            </a:r>
          </a:p>
          <a:p>
            <a:pPr>
              <a:buNone/>
            </a:pPr>
            <a:r>
              <a:rPr lang="ru-RU" dirty="0" smtClean="0"/>
              <a:t>Рыданье в подушке душу, </a:t>
            </a:r>
          </a:p>
          <a:p>
            <a:pPr>
              <a:buNone/>
            </a:pPr>
            <a:r>
              <a:rPr lang="ru-RU" dirty="0" smtClean="0"/>
              <a:t>И слёзы постыдные прячу,</a:t>
            </a:r>
          </a:p>
          <a:p>
            <a:pPr>
              <a:buNone/>
            </a:pPr>
            <a:r>
              <a:rPr lang="ru-RU" dirty="0" smtClean="0"/>
              <a:t> И дальше, и дальше прошу.</a:t>
            </a:r>
          </a:p>
          <a:p>
            <a:pPr>
              <a:buNone/>
            </a:pPr>
            <a:r>
              <a:rPr lang="ru-RU" dirty="0" smtClean="0"/>
              <a:t> </a:t>
            </a:r>
          </a:p>
          <a:p>
            <a:pPr>
              <a:buNone/>
            </a:pPr>
            <a:r>
              <a:rPr lang="ru-RU" dirty="0" smtClean="0"/>
              <a:t>Осеннею мухой квартира</a:t>
            </a:r>
          </a:p>
          <a:p>
            <a:pPr>
              <a:buNone/>
            </a:pPr>
            <a:r>
              <a:rPr lang="ru-RU" dirty="0" smtClean="0"/>
              <a:t>Дремотно жужжит за стеной.</a:t>
            </a:r>
          </a:p>
          <a:p>
            <a:pPr>
              <a:buNone/>
            </a:pPr>
            <a:r>
              <a:rPr lang="ru-RU" dirty="0" smtClean="0"/>
              <a:t>И плачу над бренностью мира</a:t>
            </a:r>
          </a:p>
          <a:p>
            <a:pPr>
              <a:buNone/>
            </a:pPr>
            <a:r>
              <a:rPr lang="ru-RU" dirty="0" smtClean="0"/>
              <a:t>Я, маленький, глупый, больной.</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Анализ стихотворений в 5-6 классах.</a:t>
            </a:r>
            <a:br>
              <a:rPr lang="ru-RU" b="1" dirty="0" smtClean="0">
                <a:solidFill>
                  <a:srgbClr val="CC0066"/>
                </a:solidFill>
                <a:latin typeface="Times New Roman" pitchFamily="18" charset="0"/>
                <a:cs typeface="Times New Roman" pitchFamily="18" charset="0"/>
              </a:rPr>
            </a:br>
            <a:r>
              <a:rPr lang="ru-RU" b="1" dirty="0" smtClean="0"/>
              <a:t> </a:t>
            </a:r>
            <a:r>
              <a:rPr lang="ru-RU" b="1" dirty="0" smtClean="0">
                <a:solidFill>
                  <a:srgbClr val="CC0066"/>
                </a:solidFill>
                <a:latin typeface="Times New Roman" pitchFamily="18" charset="0"/>
                <a:cs typeface="Times New Roman" pitchFamily="18" charset="0"/>
              </a:rPr>
              <a:t>Д. Самойлов. Из детства</a:t>
            </a:r>
          </a:p>
        </p:txBody>
      </p:sp>
      <p:sp>
        <p:nvSpPr>
          <p:cNvPr id="3" name="Содержимое 2"/>
          <p:cNvSpPr>
            <a:spLocks noGrp="1"/>
          </p:cNvSpPr>
          <p:nvPr>
            <p:ph idx="1"/>
          </p:nvPr>
        </p:nvSpPr>
        <p:spPr/>
        <p:txBody>
          <a:bodyPr>
            <a:normAutofit fontScale="85000" lnSpcReduction="20000"/>
          </a:bodyPr>
          <a:lstStyle/>
          <a:p>
            <a:pPr lvl="0"/>
            <a:r>
              <a:rPr lang="ru-RU" sz="2600" dirty="0" smtClean="0">
                <a:latin typeface="Times New Roman" pitchFamily="18" charset="0"/>
                <a:cs typeface="Times New Roman" pitchFamily="18" charset="0"/>
              </a:rPr>
              <a:t>Прочитаем стихотворение выразительно.</a:t>
            </a:r>
          </a:p>
          <a:p>
            <a:pPr lvl="0"/>
            <a:r>
              <a:rPr lang="ru-RU" sz="2600" dirty="0" smtClean="0">
                <a:latin typeface="Times New Roman" pitchFamily="18" charset="0"/>
                <a:cs typeface="Times New Roman" pitchFamily="18" charset="0"/>
              </a:rPr>
              <a:t>Сколько действующих лиц в этом стихотворении? (мальчик, папа + поэт, который вспоминает своё раннее детство        -см. следующий вопрос).</a:t>
            </a:r>
          </a:p>
          <a:p>
            <a:pPr lvl="0"/>
            <a:r>
              <a:rPr lang="ru-RU" sz="2600" dirty="0" smtClean="0">
                <a:latin typeface="Times New Roman" pitchFamily="18" charset="0"/>
                <a:cs typeface="Times New Roman" pitchFamily="18" charset="0"/>
              </a:rPr>
              <a:t>Есть ли в стихотворении слова или мысли, которые невозможно представить у маленького мальчика? («Плачу над бренностью мира») А человеку какого возраста могут принадлежать такие слова? От чьего имени ведётся лирическое повествование?</a:t>
            </a:r>
          </a:p>
          <a:p>
            <a:r>
              <a:rPr lang="ru-RU" sz="2600" dirty="0" smtClean="0">
                <a:latin typeface="Times New Roman" pitchFamily="18" charset="0"/>
                <a:cs typeface="Times New Roman" pitchFamily="18" charset="0"/>
              </a:rPr>
              <a:t>В центре стихотворения –лирический образ (чувство, переживание). О чём переживает маленький мальчик?</a:t>
            </a:r>
          </a:p>
          <a:p>
            <a:pPr lvl="0">
              <a:buNone/>
            </a:pPr>
            <a:r>
              <a:rPr lang="ru-RU" sz="2600" dirty="0" smtClean="0">
                <a:latin typeface="Times New Roman" pitchFamily="18" charset="0"/>
                <a:cs typeface="Times New Roman" pitchFamily="18" charset="0"/>
              </a:rPr>
              <a:t> Почему он стыдится своих слёз? (Наверное, думает, что стыдно плакать из-за сказки.) А что думает взрослый поэт? Он тоже считает, что плакать стыдно? (Нет, он называет себя глупым за то, что в детстве стыдился этих слёз – </a:t>
            </a:r>
            <a:r>
              <a:rPr lang="ru-RU" sz="2600" dirty="0" err="1" smtClean="0">
                <a:latin typeface="Times New Roman" pitchFamily="18" charset="0"/>
                <a:cs typeface="Times New Roman" pitchFamily="18" charset="0"/>
              </a:rPr>
              <a:t>слёз</a:t>
            </a:r>
            <a:r>
              <a:rPr lang="ru-RU" sz="2600" dirty="0" smtClean="0">
                <a:latin typeface="Times New Roman" pitchFamily="18" charset="0"/>
                <a:cs typeface="Times New Roman" pitchFamily="18" charset="0"/>
              </a:rPr>
              <a:t> сочувствия.)</a:t>
            </a:r>
          </a:p>
          <a:p>
            <a:pPr lvl="0"/>
            <a:r>
              <a:rPr lang="ru-RU" sz="2600" dirty="0" smtClean="0">
                <a:latin typeface="Times New Roman" pitchFamily="18" charset="0"/>
                <a:cs typeface="Times New Roman" pitchFamily="18" charset="0"/>
              </a:rPr>
              <a:t>Вновь попробуем прочитать стихотворение выразительно</a:t>
            </a:r>
            <a:r>
              <a:rPr lang="ru-RU" dirty="0" smtClean="0">
                <a:latin typeface="Times New Roman" pitchFamily="18" charset="0"/>
                <a:cs typeface="Times New Roman" pitchFamily="18" charset="0"/>
              </a:rPr>
              <a:t>.</a:t>
            </a:r>
          </a:p>
          <a:p>
            <a:pPr>
              <a:buNone/>
            </a:pPr>
            <a:r>
              <a:rPr lang="ru-RU" sz="1900" b="1" dirty="0" smtClean="0">
                <a:latin typeface="Times New Roman" pitchFamily="18" charset="0"/>
                <a:cs typeface="Times New Roman" pitchFamily="18" charset="0"/>
              </a:rPr>
              <a:t>(Бренность – хрупкость, краткосрочность, быстротечность)</a:t>
            </a:r>
          </a:p>
          <a:p>
            <a:pPr lvl="0"/>
            <a:endParaRPr lang="ru-RU"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Анализ стихотворений в 5-6 классах.</a:t>
            </a:r>
            <a:br>
              <a:rPr lang="ru-RU" b="1" dirty="0" smtClean="0">
                <a:solidFill>
                  <a:srgbClr val="CC0066"/>
                </a:solidFill>
                <a:latin typeface="Times New Roman" pitchFamily="18" charset="0"/>
                <a:cs typeface="Times New Roman" pitchFamily="18" charset="0"/>
              </a:rPr>
            </a:br>
            <a:r>
              <a:rPr lang="ru-RU" b="1" dirty="0" smtClean="0"/>
              <a:t> </a:t>
            </a:r>
            <a:r>
              <a:rPr lang="ru-RU" b="1" dirty="0" smtClean="0">
                <a:solidFill>
                  <a:srgbClr val="CC0066"/>
                </a:solidFill>
                <a:latin typeface="Times New Roman" pitchFamily="18" charset="0"/>
                <a:cs typeface="Times New Roman" pitchFamily="18" charset="0"/>
              </a:rPr>
              <a:t>Д. Самойлов. Из детства</a:t>
            </a:r>
            <a:endParaRPr lang="ru-RU" dirty="0"/>
          </a:p>
        </p:txBody>
      </p:sp>
      <p:sp>
        <p:nvSpPr>
          <p:cNvPr id="3" name="Содержимое 2"/>
          <p:cNvSpPr>
            <a:spLocks noGrp="1"/>
          </p:cNvSpPr>
          <p:nvPr>
            <p:ph idx="1"/>
          </p:nvPr>
        </p:nvSpPr>
        <p:spPr/>
        <p:txBody>
          <a:bodyPr/>
          <a:lstStyle/>
          <a:p>
            <a:r>
              <a:rPr lang="ru-RU" dirty="0" smtClean="0">
                <a:latin typeface="Times New Roman" pitchFamily="18" charset="0"/>
                <a:cs typeface="Times New Roman" pitchFamily="18" charset="0"/>
              </a:rPr>
              <a:t>Как вы думаете, зачем поэт написал это стихотворение?</a:t>
            </a:r>
          </a:p>
          <a:p>
            <a:pPr lvl="0"/>
            <a:r>
              <a:rPr lang="ru-RU" dirty="0" smtClean="0">
                <a:latin typeface="Times New Roman" pitchFamily="18" charset="0"/>
                <a:cs typeface="Times New Roman" pitchFamily="18" charset="0"/>
              </a:rPr>
              <a:t>Расскажите это стихотворение прозой. В чём разница интерпретации этого стихотворения в прозе? </a:t>
            </a:r>
          </a:p>
          <a:p>
            <a:pPr lvl="0"/>
            <a:r>
              <a:rPr lang="ru-RU" dirty="0" smtClean="0">
                <a:latin typeface="Times New Roman" pitchFamily="18" charset="0"/>
                <a:cs typeface="Times New Roman" pitchFamily="18" charset="0"/>
              </a:rPr>
              <a:t>Что, по вашему мнению,  чаще всего воздействует на человека сильнее: проза или поэзия? </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CC0066"/>
                </a:solidFill>
                <a:latin typeface="Times New Roman" pitchFamily="18" charset="0"/>
                <a:cs typeface="Times New Roman" pitchFamily="18" charset="0"/>
              </a:rPr>
              <a:t>Пробуем писать</a:t>
            </a:r>
            <a:endParaRPr lang="ru-RU"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10000"/>
          </a:bodyPr>
          <a:lstStyle/>
          <a:p>
            <a:pPr algn="ctr">
              <a:buNone/>
            </a:pPr>
            <a:r>
              <a:rPr lang="ru-RU" b="1" i="1" dirty="0" smtClean="0"/>
              <a:t>Размышляя над строчками стихотворения</a:t>
            </a:r>
            <a:endParaRPr lang="ru-RU" b="1" dirty="0" smtClean="0"/>
          </a:p>
          <a:p>
            <a:pPr>
              <a:buNone/>
            </a:pPr>
            <a:r>
              <a:rPr lang="ru-RU" i="1" dirty="0" smtClean="0"/>
              <a:t>Когда я читаю стихотворение…….., то представляю (пересказ своими словами стихотворения). Слова звучат……….. Это создаёт настроение (вызывает впечатление)…..</a:t>
            </a:r>
            <a:endParaRPr lang="ru-RU" dirty="0" smtClean="0"/>
          </a:p>
          <a:p>
            <a:pPr>
              <a:buNone/>
            </a:pPr>
            <a:r>
              <a:rPr lang="ru-RU" i="1" dirty="0" smtClean="0"/>
              <a:t> В центре стихотворения – лирический образ - …. </a:t>
            </a:r>
          </a:p>
          <a:p>
            <a:pPr>
              <a:buNone/>
            </a:pPr>
            <a:r>
              <a:rPr lang="ru-RU" i="1" dirty="0" smtClean="0"/>
              <a:t>Это переживание близко и понятно любому, кто…….. Я чувствую, как (лирический) герой ( в данном стихотворении необходимо конкретизировать)……и вспоминаю (подумайте о себе, что в вашей жизни было похожего, чем вы похожи (не похожи) на этого мальчика. Выразите своё отношение к стихотворению и благодарность поэту за счастливые минуты общения с поэзией.</a:t>
            </a:r>
            <a:endParaRPr lang="ru-RU" dirty="0" smtClean="0"/>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C0066"/>
                </a:solidFill>
                <a:latin typeface="Times New Roman" pitchFamily="18" charset="0"/>
                <a:cs typeface="Times New Roman" pitchFamily="18" charset="0"/>
              </a:rPr>
              <a:t>А.С. Пушкин. Няне</a:t>
            </a:r>
            <a:endParaRPr lang="ru-RU"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85000" lnSpcReduction="10000"/>
          </a:bodyPr>
          <a:lstStyle/>
          <a:p>
            <a:pPr>
              <a:buNone/>
            </a:pPr>
            <a:r>
              <a:rPr lang="ru-RU" i="1" dirty="0" smtClean="0"/>
              <a:t>Тишина. Сосны. Домашний уют. Морщинистые руки, перебирающие нити. И печаль, окутавшая дом своим туманом… Мы погружаемся в удивительный мир Пушкина. Перед нами самый близкий человек его детства – няня. Она время от времени поднимает голову, чтобы посмотреть на ворота, куда давно уже никто не входит. Тоска одиночества наполняет стихотворение тихой грустью.</a:t>
            </a:r>
            <a:endParaRPr lang="ru-RU" dirty="0" smtClean="0"/>
          </a:p>
          <a:p>
            <a:pPr>
              <a:buNone/>
            </a:pPr>
            <a:r>
              <a:rPr lang="ru-RU" dirty="0" smtClean="0"/>
              <a:t>Для того чтобы передать течение обычных дней, жизнь простого, но прекрасного деревенского человека, Пушкин создает свое стихотворение при помощи любимого размера - ……, который соединяет простоту разговорной интонации и выразительность поэтической.</a:t>
            </a:r>
          </a:p>
          <a:p>
            <a:pPr>
              <a:buNone/>
            </a:pPr>
            <a:r>
              <a:rPr lang="ru-RU" dirty="0" smtClean="0"/>
              <a:t>Большую роль в стихотворении играют эпитеты (+ инверсии)….</a:t>
            </a:r>
          </a:p>
          <a:p>
            <a:pPr>
              <a:buNone/>
            </a:pPr>
            <a:r>
              <a:rPr lang="ru-RU" i="1" dirty="0" smtClean="0"/>
              <a:t>Закончите текст, указав роль эпитетов в раскрытии основной мысли этого стихотворения</a:t>
            </a:r>
            <a:r>
              <a:rPr lang="ru-RU" dirty="0" smtClean="0"/>
              <a:t>.</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Что трудно?</a:t>
            </a:r>
            <a:endParaRPr lang="ru-RU"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ru-RU" dirty="0" smtClean="0">
                <a:latin typeface="Times New Roman" pitchFamily="18" charset="0"/>
                <a:cs typeface="Times New Roman" pitchFamily="18" charset="0"/>
              </a:rPr>
              <a:t>Не хватает чувств</a:t>
            </a:r>
          </a:p>
          <a:p>
            <a:r>
              <a:rPr lang="ru-RU" dirty="0" smtClean="0">
                <a:latin typeface="Times New Roman" pitchFamily="18" charset="0"/>
                <a:cs typeface="Times New Roman" pitchFamily="18" charset="0"/>
              </a:rPr>
              <a:t>Не хватает слов</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30028"/>
          </a:xfrm>
        </p:spPr>
        <p:txBody>
          <a:bodyPr>
            <a:normAutofit/>
          </a:bodyPr>
          <a:lstStyle/>
          <a:p>
            <a:r>
              <a:rPr lang="ru-RU" sz="2800" b="1" dirty="0" smtClean="0">
                <a:solidFill>
                  <a:srgbClr val="CC0066"/>
                </a:solidFill>
              </a:rPr>
              <a:t>Ю.М.Лотман: «Анализ безжалостен по своей природе»</a:t>
            </a:r>
            <a:endParaRPr lang="ru-RU" sz="2800" b="1" dirty="0">
              <a:solidFill>
                <a:srgbClr val="CC0066"/>
              </a:solidFill>
            </a:endParaRPr>
          </a:p>
        </p:txBody>
      </p:sp>
      <p:sp>
        <p:nvSpPr>
          <p:cNvPr id="3" name="Содержимое 2"/>
          <p:cNvSpPr>
            <a:spLocks noGrp="1"/>
          </p:cNvSpPr>
          <p:nvPr>
            <p:ph idx="1"/>
          </p:nvPr>
        </p:nvSpPr>
        <p:spPr>
          <a:xfrm>
            <a:off x="838200" y="1095154"/>
            <a:ext cx="10515600" cy="5081809"/>
          </a:xfrm>
        </p:spPr>
        <p:txBody>
          <a:bodyPr>
            <a:normAutofit fontScale="25000" lnSpcReduction="20000"/>
          </a:bodyPr>
          <a:lstStyle/>
          <a:p>
            <a:pPr hangingPunct="0">
              <a:buNone/>
            </a:pPr>
            <a:r>
              <a:rPr lang="ru-RU" b="1" dirty="0" smtClean="0"/>
              <a:t> </a:t>
            </a:r>
            <a:r>
              <a:rPr lang="ru-RU" sz="5600" b="1" dirty="0" smtClean="0"/>
              <a:t>План анализа лирического стихотворения</a:t>
            </a:r>
            <a:endParaRPr lang="ru-RU" sz="5600" dirty="0" smtClean="0"/>
          </a:p>
          <a:p>
            <a:pPr lvl="0" hangingPunct="0">
              <a:buNone/>
            </a:pPr>
            <a:r>
              <a:rPr lang="ru-RU" sz="5600" dirty="0" smtClean="0"/>
              <a:t>Дата написания стихотворения. Связь с биографией и творчеством поэта. </a:t>
            </a:r>
            <a:r>
              <a:rPr lang="ru-RU" sz="5600" dirty="0" err="1" smtClean="0"/>
              <a:t>Внетекстовые</a:t>
            </a:r>
            <a:r>
              <a:rPr lang="ru-RU" sz="5600" dirty="0" smtClean="0"/>
              <a:t> связи.</a:t>
            </a:r>
          </a:p>
          <a:p>
            <a:pPr lvl="0" algn="ctr" hangingPunct="0">
              <a:buNone/>
            </a:pPr>
            <a:r>
              <a:rPr lang="ru-RU" sz="5600" b="1" dirty="0" smtClean="0"/>
              <a:t>Анализ стихотворения.</a:t>
            </a:r>
          </a:p>
          <a:p>
            <a:pPr hangingPunct="0">
              <a:buNone/>
            </a:pPr>
            <a:r>
              <a:rPr lang="ru-RU" sz="5600" dirty="0" smtClean="0"/>
              <a:t>1.Жанр. Специфика жанровой формы.</a:t>
            </a:r>
          </a:p>
          <a:p>
            <a:pPr hangingPunct="0">
              <a:buNone/>
            </a:pPr>
            <a:r>
              <a:rPr lang="ru-RU" sz="5600" dirty="0" smtClean="0"/>
              <a:t>2.Тема и основная мысль.</a:t>
            </a:r>
          </a:p>
          <a:p>
            <a:pPr hangingPunct="0">
              <a:buNone/>
            </a:pPr>
            <a:r>
              <a:rPr lang="ru-RU" sz="5600" dirty="0" smtClean="0"/>
              <a:t>3.Способы раскрытия основной мысли:</a:t>
            </a:r>
          </a:p>
          <a:p>
            <a:pPr hangingPunct="0">
              <a:buNone/>
            </a:pPr>
            <a:r>
              <a:rPr lang="ru-RU" sz="5600" dirty="0" smtClean="0"/>
              <a:t>А) композиция(выделить основные части поэтического произведения, показать их связь, типы композиции), сопоставление и развитие основных поэтических образов;</a:t>
            </a:r>
          </a:p>
          <a:p>
            <a:pPr hangingPunct="0">
              <a:buNone/>
            </a:pPr>
            <a:r>
              <a:rPr lang="ru-RU" sz="5600" dirty="0" smtClean="0"/>
              <a:t>Б) лирический герой как отражение мыслей и чувств автора.</a:t>
            </a:r>
          </a:p>
          <a:p>
            <a:pPr hangingPunct="0">
              <a:buNone/>
            </a:pPr>
            <a:r>
              <a:rPr lang="ru-RU" sz="5600" dirty="0" smtClean="0"/>
              <a:t>4. Своеобразие использованных изобразительно-выразительных средств:</a:t>
            </a:r>
          </a:p>
          <a:p>
            <a:pPr hangingPunct="0">
              <a:buNone/>
            </a:pPr>
            <a:r>
              <a:rPr lang="ru-RU" sz="5600" dirty="0" smtClean="0"/>
              <a:t>А) поэтическая лексика(выявить  активности использования отдельных групп слов общеупотребительной лексики – синонимов, антонимов, архаизмов, неологизмов; определить своеобразие и активность использования тропов);</a:t>
            </a:r>
          </a:p>
          <a:p>
            <a:pPr hangingPunct="0">
              <a:buNone/>
            </a:pPr>
            <a:r>
              <a:rPr lang="ru-RU" sz="5600" dirty="0" smtClean="0"/>
              <a:t>Б) поэтический синтаксис (риторические вопросы, обращения, восклицания, усиливающие внимание читателя; повторы, инверсия, антитеза,  параллелизм, анафоры и т.д.).</a:t>
            </a:r>
          </a:p>
          <a:p>
            <a:pPr hangingPunct="0">
              <a:buNone/>
            </a:pPr>
            <a:r>
              <a:rPr lang="ru-RU" sz="5600" dirty="0" smtClean="0"/>
              <a:t>В) поэтическая фонетика( аллитерация, ассонанс, анафора, </a:t>
            </a:r>
            <a:r>
              <a:rPr lang="ru-RU" sz="5600" dirty="0" err="1" smtClean="0"/>
              <a:t>паронимия</a:t>
            </a:r>
            <a:r>
              <a:rPr lang="ru-RU" sz="5600" dirty="0" smtClean="0"/>
              <a:t>).</a:t>
            </a:r>
          </a:p>
          <a:p>
            <a:pPr hangingPunct="0">
              <a:buNone/>
            </a:pPr>
            <a:r>
              <a:rPr lang="ru-RU" sz="5600" dirty="0" smtClean="0"/>
              <a:t>5. Основные особенности ритмики (ямб, хорей, дактиль и т.д.)</a:t>
            </a:r>
          </a:p>
          <a:p>
            <a:pPr hangingPunct="0">
              <a:buNone/>
            </a:pPr>
            <a:r>
              <a:rPr lang="ru-RU" sz="5600" dirty="0" smtClean="0"/>
              <a:t>6. Особенности рифмы.</a:t>
            </a:r>
          </a:p>
          <a:p>
            <a:pPr hangingPunct="0">
              <a:buNone/>
            </a:pPr>
            <a:r>
              <a:rPr lang="ru-RU" sz="5600" dirty="0" smtClean="0"/>
              <a:t>7. Особенности рифмовки.</a:t>
            </a:r>
          </a:p>
          <a:p>
            <a:pPr hangingPunct="0">
              <a:buNone/>
            </a:pPr>
            <a:r>
              <a:rPr lang="ru-RU" sz="5600" dirty="0" smtClean="0"/>
              <a:t>8. Строфика (двустишье, трёхстишье, пятистишье, катрен, секстина, септима, октава, сонет).</a:t>
            </a:r>
          </a:p>
          <a:p>
            <a:pPr lvl="0" hangingPunct="0">
              <a:buNone/>
            </a:pPr>
            <a:r>
              <a:rPr lang="en-US" sz="5600" dirty="0" smtClean="0"/>
              <a:t>9</a:t>
            </a:r>
            <a:r>
              <a:rPr lang="ru-RU" sz="5600" dirty="0" smtClean="0"/>
              <a:t>.Внутренняя реакция читателя на произведение.</a:t>
            </a:r>
          </a:p>
          <a:p>
            <a:pPr hangingPunct="0">
              <a:buNone/>
            </a:pPr>
            <a:endParaRPr lang="ru-RU" dirty="0" smtClean="0"/>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112801"/>
          </a:xfrm>
        </p:spPr>
        <p:txBody>
          <a:bodyPr>
            <a:normAutofit fontScale="90000"/>
          </a:bodyPr>
          <a:lstStyle/>
          <a:p>
            <a:r>
              <a:rPr lang="ru-RU" b="1" dirty="0" smtClean="0">
                <a:solidFill>
                  <a:srgbClr val="CC0066"/>
                </a:solidFill>
                <a:latin typeface="Times New Roman" pitchFamily="18" charset="0"/>
                <a:cs typeface="Times New Roman" pitchFamily="18" charset="0"/>
              </a:rPr>
              <a:t/>
            </a:r>
            <a:br>
              <a:rPr lang="ru-RU" b="1" dirty="0" smtClean="0">
                <a:solidFill>
                  <a:srgbClr val="CC0066"/>
                </a:solidFill>
                <a:latin typeface="Times New Roman" pitchFamily="18" charset="0"/>
                <a:cs typeface="Times New Roman" pitchFamily="18" charset="0"/>
              </a:rPr>
            </a:br>
            <a:r>
              <a:rPr lang="ru-RU" b="1" dirty="0" smtClean="0">
                <a:solidFill>
                  <a:srgbClr val="CC0066"/>
                </a:solidFill>
                <a:latin typeface="Times New Roman" pitchFamily="18" charset="0"/>
                <a:cs typeface="Times New Roman" pitchFamily="18" charset="0"/>
              </a:rPr>
              <a:t>РАБОТА С ЛЕКСИКОЙ ЭМОЦИЙ</a:t>
            </a:r>
            <a:r>
              <a:rPr lang="ru-RU" dirty="0" smtClean="0"/>
              <a:t>  (Ю.В. Малкова)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algn="ctr">
              <a:buNone/>
            </a:pPr>
            <a:r>
              <a:rPr lang="ru-RU" b="1" dirty="0" smtClean="0">
                <a:latin typeface="Times New Roman" pitchFamily="18" charset="0"/>
                <a:cs typeface="Times New Roman" pitchFamily="18" charset="0"/>
              </a:rPr>
              <a:t>СТРОИМ СЛОВАРЬ ЭМОЦИЙ</a:t>
            </a:r>
          </a:p>
          <a:p>
            <a:pPr>
              <a:buNone/>
            </a:pPr>
            <a:r>
              <a:rPr lang="ru-RU" dirty="0" smtClean="0">
                <a:latin typeface="Times New Roman" pitchFamily="18" charset="0"/>
                <a:cs typeface="Times New Roman" pitchFamily="18" charset="0"/>
              </a:rPr>
              <a:t>(дополните ряды синонимов, расставьте каждый ряд по возрастающей, по степени усиления чувства) </a:t>
            </a:r>
          </a:p>
          <a:p>
            <a:pPr>
              <a:buNone/>
            </a:pPr>
            <a:r>
              <a:rPr lang="ru-RU" dirty="0" smtClean="0">
                <a:latin typeface="Times New Roman" pitchFamily="18" charset="0"/>
                <a:cs typeface="Times New Roman" pitchFamily="18" charset="0"/>
              </a:rPr>
              <a:t>• Радость, блаженство, воодушевление, восторг, восхищение, счастье, удовольствие, веселье, ликование __________ </a:t>
            </a:r>
          </a:p>
          <a:p>
            <a:pPr>
              <a:buNone/>
            </a:pPr>
            <a:r>
              <a:rPr lang="ru-RU" dirty="0" smtClean="0">
                <a:latin typeface="Times New Roman" pitchFamily="18" charset="0"/>
                <a:cs typeface="Times New Roman" pitchFamily="18" charset="0"/>
              </a:rPr>
              <a:t>• Печаль, горе, грусть, растерянность, отчаяние, огорчение, скука, тоска, подавленность, </a:t>
            </a:r>
            <a:r>
              <a:rPr lang="ru-RU" dirty="0" err="1" smtClean="0">
                <a:latin typeface="Times New Roman" pitchFamily="18" charset="0"/>
                <a:cs typeface="Times New Roman" pitchFamily="18" charset="0"/>
              </a:rPr>
              <a:t>уныние______</a:t>
            </a:r>
            <a:r>
              <a:rPr lang="ru-RU" dirty="0" smtClean="0">
                <a:latin typeface="Times New Roman" pitchFamily="18" charset="0"/>
                <a:cs typeface="Times New Roman" pitchFamily="18" charset="0"/>
              </a:rPr>
              <a:t> </a:t>
            </a:r>
          </a:p>
          <a:p>
            <a:pPr>
              <a:buNone/>
            </a:pPr>
            <a:r>
              <a:rPr lang="ru-RU" dirty="0" smtClean="0">
                <a:latin typeface="Times New Roman" pitchFamily="18" charset="0"/>
                <a:cs typeface="Times New Roman" pitchFamily="18" charset="0"/>
              </a:rPr>
              <a:t>• Изумление, ошеломление, недоумение, удивление, растерянность, замешательство, потрясение ___________ </a:t>
            </a:r>
          </a:p>
          <a:p>
            <a:pPr>
              <a:buNone/>
            </a:pPr>
            <a:r>
              <a:rPr lang="ru-RU" dirty="0" smtClean="0">
                <a:latin typeface="Times New Roman" pitchFamily="18" charset="0"/>
                <a:cs typeface="Times New Roman" pitchFamily="18" charset="0"/>
              </a:rPr>
              <a:t>• Волнение, паника, испуг, беспокойство, тревога, ужас, страх, </a:t>
            </a:r>
            <a:r>
              <a:rPr lang="ru-RU" dirty="0" err="1" smtClean="0">
                <a:latin typeface="Times New Roman" pitchFamily="18" charset="0"/>
                <a:cs typeface="Times New Roman" pitchFamily="18" charset="0"/>
              </a:rPr>
              <a:t>смятение_______________</a:t>
            </a:r>
            <a:r>
              <a:rPr lang="ru-RU" dirty="0" smtClean="0">
                <a:latin typeface="Times New Roman" pitchFamily="18" charset="0"/>
                <a:cs typeface="Times New Roman" pitchFamily="18" charset="0"/>
              </a:rPr>
              <a:t> </a:t>
            </a:r>
          </a:p>
          <a:p>
            <a:pPr>
              <a:buNone/>
            </a:pPr>
            <a:r>
              <a:rPr lang="ru-RU" dirty="0" smtClean="0">
                <a:latin typeface="Times New Roman" pitchFamily="18" charset="0"/>
                <a:cs typeface="Times New Roman" pitchFamily="18" charset="0"/>
              </a:rPr>
              <a:t>• Гнев, раздражение, недовольство, неудовольствие, бешенство, досада, злость, негодование, озлобление, ярость </a:t>
            </a:r>
          </a:p>
          <a:p>
            <a:pPr>
              <a:buNone/>
            </a:pPr>
            <a:r>
              <a:rPr lang="ru-RU" dirty="0" smtClean="0">
                <a:latin typeface="Times New Roman" pitchFamily="18" charset="0"/>
                <a:cs typeface="Times New Roman" pitchFamily="18" charset="0"/>
              </a:rPr>
              <a:t>• Брезгливость, неприятие, отвращение, гадливость, неприязнь, омерзение _____________________</a:t>
            </a:r>
          </a:p>
          <a:p>
            <a:pPr>
              <a:buNone/>
            </a:pPr>
            <a:r>
              <a:rPr lang="ru-RU" dirty="0" smtClean="0">
                <a:latin typeface="Times New Roman" pitchFamily="18" charset="0"/>
                <a:cs typeface="Times New Roman" pitchFamily="18" charset="0"/>
              </a:rPr>
              <a:t> • Смущение, позор, неловкость, стыд, скованность, муки совести, замешательство _________</a:t>
            </a:r>
            <a:endParaRPr lang="ru-RU"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СЛОВАРЬ НАСТРОЕНИЙ </a:t>
            </a:r>
          </a:p>
        </p:txBody>
      </p:sp>
      <p:sp>
        <p:nvSpPr>
          <p:cNvPr id="3" name="Содержимое 2"/>
          <p:cNvSpPr>
            <a:spLocks noGrp="1"/>
          </p:cNvSpPr>
          <p:nvPr>
            <p:ph idx="1"/>
          </p:nvPr>
        </p:nvSpPr>
        <p:spPr/>
        <p:txBody>
          <a:bodyPr>
            <a:normAutofit fontScale="70000" lnSpcReduction="20000"/>
          </a:bodyPr>
          <a:lstStyle/>
          <a:p>
            <a:pPr>
              <a:buNone/>
            </a:pPr>
            <a:r>
              <a:rPr lang="ru-RU" dirty="0" smtClean="0">
                <a:latin typeface="Times New Roman" pitchFamily="18" charset="0"/>
                <a:cs typeface="Times New Roman" pitchFamily="18" charset="0"/>
              </a:rPr>
              <a:t>• О хорошем настроении:</a:t>
            </a:r>
          </a:p>
          <a:p>
            <a:pPr>
              <a:buNone/>
            </a:pPr>
            <a:r>
              <a:rPr lang="ru-RU" dirty="0" smtClean="0">
                <a:latin typeface="Times New Roman" pitchFamily="18" charset="0"/>
                <a:cs typeface="Times New Roman" pitchFamily="18" charset="0"/>
              </a:rPr>
              <a:t> беззаботное, благодушное, бодрое, боевое, бравое, великолепное, веселое, весеннее, возбужденное, воодушевленное, восторженное, добродушное, доброе, жизнерадостное, игривое, изумительное, легкое, лучезарное, мирное, оптимистическое, праздничное, превосходное, приподнятое, радостное, ровное, светлое, смешливое, спокойное, счастливое, тихое, торжественное, торжественно-приподнятое, умиленное, умиротворенное, хорошее, чудное, шаловливое, ясное </a:t>
            </a:r>
          </a:p>
          <a:p>
            <a:pPr>
              <a:buNone/>
            </a:pPr>
            <a:r>
              <a:rPr lang="ru-RU" dirty="0" smtClean="0">
                <a:latin typeface="Times New Roman" pitchFamily="18" charset="0"/>
                <a:cs typeface="Times New Roman" pitchFamily="18" charset="0"/>
              </a:rPr>
              <a:t>• О плохом настроении:</a:t>
            </a:r>
          </a:p>
          <a:p>
            <a:pPr>
              <a:buNone/>
            </a:pPr>
            <a:r>
              <a:rPr lang="ru-RU" dirty="0" smtClean="0">
                <a:latin typeface="Times New Roman" pitchFamily="18" charset="0"/>
                <a:cs typeface="Times New Roman" pitchFamily="18" charset="0"/>
              </a:rPr>
              <a:t>безотрадное, безрадостное, враждебное, вялое, гнетущее, грустное, желчное, злобное, злое, меланхолическое, мизантропическое, мрачное, невеселое, озабоченное, озлобленное, осеннее, отчаянное, пасмурное, пессимистическое, подавленное, раздражительное, скверное, слезливое, смутное, сумрачное, тоскливое, траурное, тревожное, тягостное, тяжелое, угнетенное, угрюмое, удрученное, унылое, хмурое </a:t>
            </a:r>
          </a:p>
          <a:p>
            <a:pPr>
              <a:buNone/>
            </a:pPr>
            <a:r>
              <a:rPr lang="ru-RU" dirty="0" smtClean="0">
                <a:latin typeface="Times New Roman" pitchFamily="18" charset="0"/>
                <a:cs typeface="Times New Roman" pitchFamily="18" charset="0"/>
              </a:rPr>
              <a:t>• О мечтательном настроении: </a:t>
            </a:r>
          </a:p>
          <a:p>
            <a:pPr>
              <a:buNone/>
            </a:pPr>
            <a:r>
              <a:rPr lang="ru-RU" dirty="0" smtClean="0">
                <a:latin typeface="Times New Roman" pitchFamily="18" charset="0"/>
                <a:cs typeface="Times New Roman" pitchFamily="18" charset="0"/>
              </a:rPr>
              <a:t>лирическое, мечтательное, поэтическое, романтическое, сентиментальное, тихое, элегическое, </a:t>
            </a:r>
            <a:endParaRPr lang="ru-RU"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rgbClr val="CC0066"/>
                </a:solidFill>
                <a:latin typeface="Times New Roman" pitchFamily="18" charset="0"/>
                <a:cs typeface="Times New Roman" pitchFamily="18" charset="0"/>
              </a:rPr>
              <a:t>Важные вопросы</a:t>
            </a:r>
            <a:endParaRPr lang="ru-RU"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Font typeface="Wingdings" pitchFamily="2" charset="2"/>
              <a:buChar char="ü"/>
            </a:pPr>
            <a:r>
              <a:rPr lang="ru-RU" dirty="0" smtClean="0"/>
              <a:t> </a:t>
            </a:r>
            <a:r>
              <a:rPr lang="ru-RU" dirty="0" smtClean="0">
                <a:latin typeface="Times New Roman" pitchFamily="18" charset="0"/>
                <a:cs typeface="Times New Roman" pitchFamily="18" charset="0"/>
              </a:rPr>
              <a:t>Каким настроением проникнуто это стихотворение?</a:t>
            </a:r>
          </a:p>
          <a:p>
            <a:pPr>
              <a:buFont typeface="Wingdings" pitchFamily="2" charset="2"/>
              <a:buChar char="ü"/>
            </a:pPr>
            <a:r>
              <a:rPr lang="ru-RU" dirty="0" smtClean="0">
                <a:latin typeface="Times New Roman" pitchFamily="18" charset="0"/>
                <a:cs typeface="Times New Roman" pitchFamily="18" charset="0"/>
              </a:rPr>
              <a:t> Каким  чувством наполнено стихотворение и как оно меняется?</a:t>
            </a:r>
          </a:p>
          <a:p>
            <a:pPr>
              <a:buFont typeface="Wingdings" pitchFamily="2" charset="2"/>
              <a:buChar char="ü"/>
            </a:pPr>
            <a:r>
              <a:rPr lang="ru-RU" dirty="0" smtClean="0">
                <a:latin typeface="Times New Roman" pitchFamily="18" charset="0"/>
                <a:cs typeface="Times New Roman" pitchFamily="18" charset="0"/>
              </a:rPr>
              <a:t> Как меняется настроение лирического героя на протяжении стихотворения?</a:t>
            </a:r>
            <a:endParaRPr lang="ru-RU"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b="1" dirty="0" smtClean="0">
                <a:solidFill>
                  <a:srgbClr val="CC0066"/>
                </a:solidFill>
                <a:latin typeface="Times New Roman" pitchFamily="18" charset="0"/>
                <a:cs typeface="Times New Roman" pitchFamily="18" charset="0"/>
              </a:rPr>
              <a:t>Памятка для работы над сочинением по стихотворению       (5 класс, пейзажная лирика)</a:t>
            </a:r>
            <a:endParaRPr lang="ru-RU" sz="3200"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10000"/>
          </a:bodyPr>
          <a:lstStyle/>
          <a:p>
            <a:pPr marL="514350" indent="-514350">
              <a:buAutoNum type="arabicPeriod"/>
            </a:pPr>
            <a:r>
              <a:rPr lang="ru-RU" dirty="0" smtClean="0">
                <a:latin typeface="Times New Roman" pitchFamily="18" charset="0"/>
                <a:cs typeface="Times New Roman" pitchFamily="18" charset="0"/>
              </a:rPr>
              <a:t>Используя материал учебника (или дополнительный материал), найди необходимую информацию об авторе  и истории создания стихотворения(можно использовать во вступлении).</a:t>
            </a:r>
          </a:p>
          <a:p>
            <a:pPr marL="514350" indent="-514350">
              <a:buAutoNum type="arabicPeriod"/>
            </a:pPr>
            <a:r>
              <a:rPr lang="ru-RU" dirty="0" smtClean="0">
                <a:latin typeface="Times New Roman" pitchFamily="18" charset="0"/>
                <a:cs typeface="Times New Roman" pitchFamily="18" charset="0"/>
              </a:rPr>
              <a:t>Прочитайте стихотворение  и представь картину, которую рисует поэт. Запиши, что представил, своими словами (или перескажи стихотворение).</a:t>
            </a:r>
          </a:p>
          <a:p>
            <a:pPr marL="514350" indent="-514350">
              <a:buAutoNum type="arabicPeriod"/>
            </a:pPr>
            <a:r>
              <a:rPr lang="ru-RU" dirty="0" smtClean="0">
                <a:latin typeface="Times New Roman" pitchFamily="18" charset="0"/>
                <a:cs typeface="Times New Roman" pitchFamily="18" charset="0"/>
              </a:rPr>
              <a:t> Какие чувства передаёт поэт в стихотворении? Какие ключевые слова помогают увидеть и понять это чувство? Запиши в черновик. При затруднении пользуйся словарём настроений.</a:t>
            </a:r>
          </a:p>
          <a:p>
            <a:pPr marL="514350" indent="-514350">
              <a:buAutoNum type="arabicPeriod"/>
            </a:pPr>
            <a:r>
              <a:rPr lang="ru-RU" dirty="0" smtClean="0">
                <a:latin typeface="Times New Roman" pitchFamily="18" charset="0"/>
                <a:cs typeface="Times New Roman" pitchFamily="18" charset="0"/>
              </a:rPr>
              <a:t>Выдели в стихотворении главные, центральные образы. Какие изобразительно-выразительные средства помогают автору создавать эти образы, рисуя художественную картину.</a:t>
            </a:r>
          </a:p>
          <a:p>
            <a:pPr marL="514350" indent="-514350">
              <a:buAutoNum type="arabicPeriod"/>
            </a:pP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9609" y="365125"/>
            <a:ext cx="11557591" cy="1325563"/>
          </a:xfrm>
        </p:spPr>
        <p:txBody>
          <a:bodyPr>
            <a:normAutofit fontScale="90000"/>
          </a:bodyPr>
          <a:lstStyle/>
          <a:p>
            <a:r>
              <a:rPr lang="ru-RU" b="1" dirty="0" smtClean="0">
                <a:solidFill>
                  <a:srgbClr val="CC0066"/>
                </a:solidFill>
                <a:latin typeface="Times New Roman" pitchFamily="18" charset="0"/>
                <a:cs typeface="Times New Roman" pitchFamily="18" charset="0"/>
              </a:rPr>
              <a:t>Памятка для работы над сочинением по стихотворению       (5 класс, пейзажная лирика)</a:t>
            </a:r>
            <a:endParaRPr lang="ru-RU"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r>
              <a:rPr lang="ru-RU" dirty="0" smtClean="0"/>
              <a:t>5. </a:t>
            </a:r>
            <a:r>
              <a:rPr lang="ru-RU" dirty="0" smtClean="0">
                <a:latin typeface="Times New Roman" pitchFamily="18" charset="0"/>
                <a:cs typeface="Times New Roman" pitchFamily="18" charset="0"/>
              </a:rPr>
              <a:t>Подумай, о чём это стихотворение (тема). Что хотел сказать автор (основная мысль)? Запиши в черновике.</a:t>
            </a:r>
          </a:p>
          <a:p>
            <a:pPr>
              <a:buNone/>
            </a:pPr>
            <a:r>
              <a:rPr lang="ru-RU" dirty="0" smtClean="0">
                <a:latin typeface="Times New Roman" pitchFamily="18" charset="0"/>
                <a:cs typeface="Times New Roman" pitchFamily="18" charset="0"/>
              </a:rPr>
              <a:t>6. Какие чувства вызвало стихотворение у тебя? О чём ты думаешь, когда читаешь это стихотворение? Что чувствуешь? Запиши (об этом ты можешь сказать в заключении сочинения).</a:t>
            </a:r>
          </a:p>
          <a:p>
            <a:pPr>
              <a:buNone/>
            </a:pPr>
            <a:r>
              <a:rPr lang="ru-RU" dirty="0" smtClean="0">
                <a:latin typeface="Times New Roman" pitchFamily="18" charset="0"/>
                <a:cs typeface="Times New Roman" pitchFamily="18" charset="0"/>
              </a:rPr>
              <a:t>7. Собери все сделанные записи и систематизируй их. Напиши сочинение. В конце работы проверь, нет ли фактических, речевых ошибок и недочётов. Исправь их, а потом проверь орфографические и пунктуационные ошибки.</a:t>
            </a:r>
            <a:endParaRPr lang="ru-RU"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ru-RU" b="1" dirty="0" smtClean="0">
                <a:solidFill>
                  <a:srgbClr val="CC0066"/>
                </a:solidFill>
                <a:latin typeface="Times New Roman" pitchFamily="18" charset="0"/>
                <a:cs typeface="Times New Roman" pitchFamily="18" charset="0"/>
              </a:rPr>
              <a:t>Подготовка к сочинению</a:t>
            </a:r>
            <a:endParaRPr lang="ru-RU" b="1" dirty="0">
              <a:solidFill>
                <a:srgbClr val="CC0066"/>
              </a:solidFill>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838200" y="1825625"/>
          <a:ext cx="10515600" cy="5125720"/>
        </p:xfrm>
        <a:graphic>
          <a:graphicData uri="http://schemas.openxmlformats.org/drawingml/2006/table">
            <a:tbl>
              <a:tblPr firstRow="1" bandRow="1">
                <a:tableStyleId>{5C22544A-7EE6-4342-B048-85BDC9FD1C3A}</a:tableStyleId>
              </a:tblPr>
              <a:tblGrid>
                <a:gridCol w="5257800"/>
                <a:gridCol w="5257800"/>
              </a:tblGrid>
              <a:tr h="370840">
                <a:tc>
                  <a:txBody>
                    <a:bodyPr/>
                    <a:lstStyle/>
                    <a:p>
                      <a:pPr>
                        <a:spcAft>
                          <a:spcPts val="0"/>
                        </a:spcAft>
                      </a:pPr>
                      <a:r>
                        <a:rPr lang="ru-RU" sz="1200" dirty="0">
                          <a:latin typeface="Times New Roman"/>
                          <a:ea typeface="Times New Roman"/>
                        </a:rPr>
                        <a:t>Стихотворение </a:t>
                      </a:r>
                    </a:p>
                  </a:txBody>
                  <a:tcPr marL="68580" marR="68580" marT="0" marB="0"/>
                </a:tc>
                <a:tc>
                  <a:txBody>
                    <a:bodyPr/>
                    <a:lstStyle/>
                    <a:p>
                      <a:pPr>
                        <a:spcAft>
                          <a:spcPts val="0"/>
                        </a:spcAft>
                      </a:pPr>
                      <a:r>
                        <a:rPr lang="ru-RU" sz="1200">
                          <a:latin typeface="Times New Roman"/>
                          <a:ea typeface="Times New Roman"/>
                        </a:rPr>
                        <a:t>Материалы к сочинению</a:t>
                      </a:r>
                    </a:p>
                  </a:txBody>
                  <a:tcPr marL="68580" marR="68580" marT="0" marB="0"/>
                </a:tc>
              </a:tr>
              <a:tr h="370840">
                <a:tc>
                  <a:txBody>
                    <a:bodyPr/>
                    <a:lstStyle/>
                    <a:p>
                      <a:pPr>
                        <a:spcAft>
                          <a:spcPts val="0"/>
                        </a:spcAft>
                      </a:pPr>
                      <a:r>
                        <a:rPr lang="ru-RU" sz="1200">
                          <a:latin typeface="Times New Roman"/>
                          <a:ea typeface="Times New Roman"/>
                        </a:rPr>
                        <a:t>Тютчев Ф. И.</a:t>
                      </a:r>
                    </a:p>
                    <a:p>
                      <a:pPr>
                        <a:spcAft>
                          <a:spcPts val="0"/>
                        </a:spcAft>
                      </a:pPr>
                      <a:r>
                        <a:rPr lang="ru-RU" sz="1200">
                          <a:latin typeface="Times New Roman"/>
                          <a:ea typeface="Times New Roman"/>
                        </a:rPr>
                        <a:t>«Неохотно и несмело…»</a:t>
                      </a:r>
                    </a:p>
                    <a:p>
                      <a:pPr>
                        <a:spcAft>
                          <a:spcPts val="0"/>
                        </a:spcAft>
                      </a:pPr>
                      <a:r>
                        <a:rPr lang="ru-RU" sz="1200">
                          <a:latin typeface="Times New Roman"/>
                          <a:ea typeface="Times New Roman"/>
                        </a:rPr>
                        <a:t>	</a:t>
                      </a:r>
                    </a:p>
                  </a:txBody>
                  <a:tcPr marL="68580" marR="68580" marT="0" marB="0"/>
                </a:tc>
                <a:tc>
                  <a:txBody>
                    <a:bodyPr/>
                    <a:lstStyle/>
                    <a:p>
                      <a:pPr algn="just">
                        <a:spcAft>
                          <a:spcPts val="0"/>
                        </a:spcAft>
                      </a:pPr>
                      <a:r>
                        <a:rPr lang="ru-RU" sz="1200" i="1">
                          <a:latin typeface="Times New Roman"/>
                          <a:ea typeface="Times New Roman"/>
                        </a:rPr>
                        <a:t>Тютчев Ф.И. – мастер пейзажно-философской  лирики. Картины природы у поэта показаны через лирические переживания, связаны с философскими размышлениями о жизни и смерти, о месте человека в мире.</a:t>
                      </a:r>
                      <a:endParaRPr lang="ru-RU" sz="1200">
                        <a:latin typeface="Times New Roman"/>
                        <a:ea typeface="Times New Roman"/>
                      </a:endParaRPr>
                    </a:p>
                  </a:txBody>
                  <a:tcPr marL="68580" marR="68580" marT="0" marB="0"/>
                </a:tc>
              </a:tr>
              <a:tr h="370840">
                <a:tc>
                  <a:txBody>
                    <a:bodyPr/>
                    <a:lstStyle/>
                    <a:p>
                      <a:pPr>
                        <a:spcAft>
                          <a:spcPts val="0"/>
                        </a:spcAft>
                      </a:pPr>
                      <a:r>
                        <a:rPr lang="ru-RU" sz="1200">
                          <a:latin typeface="Times New Roman"/>
                          <a:ea typeface="Times New Roman"/>
                        </a:rPr>
                        <a:t>Неохотно и несмело</a:t>
                      </a:r>
                    </a:p>
                    <a:p>
                      <a:pPr>
                        <a:spcAft>
                          <a:spcPts val="0"/>
                        </a:spcAft>
                      </a:pPr>
                      <a:r>
                        <a:rPr lang="ru-RU" sz="1200">
                          <a:latin typeface="Times New Roman"/>
                          <a:ea typeface="Times New Roman"/>
                        </a:rPr>
                        <a:t>Солнце смотрит на поля —</a:t>
                      </a:r>
                    </a:p>
                    <a:p>
                      <a:pPr>
                        <a:spcAft>
                          <a:spcPts val="0"/>
                        </a:spcAft>
                      </a:pPr>
                      <a:r>
                        <a:rPr lang="ru-RU" sz="1200">
                          <a:latin typeface="Times New Roman"/>
                          <a:ea typeface="Times New Roman"/>
                        </a:rPr>
                        <a:t>Чу! за тучей прогремело,</a:t>
                      </a:r>
                    </a:p>
                    <a:p>
                      <a:pPr>
                        <a:spcAft>
                          <a:spcPts val="0"/>
                        </a:spcAft>
                      </a:pPr>
                      <a:r>
                        <a:rPr lang="ru-RU" sz="1200">
                          <a:latin typeface="Times New Roman"/>
                          <a:ea typeface="Times New Roman"/>
                        </a:rPr>
                        <a:t>Принахмурилась земля.</a:t>
                      </a:r>
                    </a:p>
                    <a:p>
                      <a:pPr>
                        <a:spcAft>
                          <a:spcPts val="0"/>
                        </a:spcAft>
                      </a:pPr>
                      <a:r>
                        <a:rPr lang="ru-RU" sz="1200">
                          <a:latin typeface="Times New Roman"/>
                          <a:ea typeface="Times New Roman"/>
                        </a:rPr>
                        <a:t>Ветра теплого порывы —</a:t>
                      </a:r>
                    </a:p>
                    <a:p>
                      <a:pPr>
                        <a:spcAft>
                          <a:spcPts val="0"/>
                        </a:spcAft>
                      </a:pPr>
                      <a:r>
                        <a:rPr lang="ru-RU" sz="1200">
                          <a:latin typeface="Times New Roman"/>
                          <a:ea typeface="Times New Roman"/>
                        </a:rPr>
                        <a:t>Дальний гром и дождь порой...</a:t>
                      </a:r>
                    </a:p>
                    <a:p>
                      <a:pPr>
                        <a:spcAft>
                          <a:spcPts val="0"/>
                        </a:spcAft>
                      </a:pPr>
                      <a:r>
                        <a:rPr lang="ru-RU" sz="1200">
                          <a:latin typeface="Times New Roman"/>
                          <a:ea typeface="Times New Roman"/>
                        </a:rPr>
                        <a:t>Зеленеющие нивы</a:t>
                      </a:r>
                    </a:p>
                    <a:p>
                      <a:pPr>
                        <a:spcAft>
                          <a:spcPts val="0"/>
                        </a:spcAft>
                      </a:pPr>
                      <a:r>
                        <a:rPr lang="ru-RU" sz="1200">
                          <a:latin typeface="Times New Roman"/>
                          <a:ea typeface="Times New Roman"/>
                        </a:rPr>
                        <a:t>Зеленее под грозой.</a:t>
                      </a:r>
                    </a:p>
                    <a:p>
                      <a:pPr>
                        <a:spcAft>
                          <a:spcPts val="0"/>
                        </a:spcAft>
                      </a:pPr>
                      <a:r>
                        <a:rPr lang="ru-RU" sz="1200">
                          <a:latin typeface="Times New Roman"/>
                          <a:ea typeface="Times New Roman"/>
                        </a:rPr>
                        <a:t>Вот пробилась из-за тучи</a:t>
                      </a:r>
                    </a:p>
                    <a:p>
                      <a:pPr>
                        <a:spcAft>
                          <a:spcPts val="0"/>
                        </a:spcAft>
                      </a:pPr>
                      <a:r>
                        <a:rPr lang="ru-RU" sz="1200">
                          <a:latin typeface="Times New Roman"/>
                          <a:ea typeface="Times New Roman"/>
                        </a:rPr>
                        <a:t>Синей молнии струя —</a:t>
                      </a:r>
                    </a:p>
                    <a:p>
                      <a:pPr>
                        <a:spcAft>
                          <a:spcPts val="0"/>
                        </a:spcAft>
                      </a:pPr>
                      <a:r>
                        <a:rPr lang="ru-RU" sz="1200">
                          <a:latin typeface="Times New Roman"/>
                          <a:ea typeface="Times New Roman"/>
                        </a:rPr>
                        <a:t>Пламень белый и летучий</a:t>
                      </a:r>
                    </a:p>
                    <a:p>
                      <a:pPr>
                        <a:spcAft>
                          <a:spcPts val="0"/>
                        </a:spcAft>
                      </a:pPr>
                      <a:r>
                        <a:rPr lang="ru-RU" sz="1200">
                          <a:latin typeface="Times New Roman"/>
                          <a:ea typeface="Times New Roman"/>
                        </a:rPr>
                        <a:t>Окаймил ее края.</a:t>
                      </a:r>
                    </a:p>
                    <a:p>
                      <a:pPr>
                        <a:spcAft>
                          <a:spcPts val="0"/>
                        </a:spcAft>
                      </a:pPr>
                      <a:r>
                        <a:rPr lang="ru-RU" sz="1200">
                          <a:latin typeface="Times New Roman"/>
                          <a:ea typeface="Times New Roman"/>
                        </a:rPr>
                        <a:t>Чаще капли дождевые,</a:t>
                      </a:r>
                    </a:p>
                    <a:p>
                      <a:pPr>
                        <a:spcAft>
                          <a:spcPts val="0"/>
                        </a:spcAft>
                      </a:pPr>
                      <a:r>
                        <a:rPr lang="ru-RU" sz="1200">
                          <a:latin typeface="Times New Roman"/>
                          <a:ea typeface="Times New Roman"/>
                        </a:rPr>
                        <a:t>Вихрем пыль летит с полей,</a:t>
                      </a:r>
                    </a:p>
                    <a:p>
                      <a:pPr>
                        <a:spcAft>
                          <a:spcPts val="0"/>
                        </a:spcAft>
                      </a:pPr>
                      <a:r>
                        <a:rPr lang="ru-RU" sz="1200">
                          <a:latin typeface="Times New Roman"/>
                          <a:ea typeface="Times New Roman"/>
                        </a:rPr>
                        <a:t>И раскаты громовые</a:t>
                      </a:r>
                    </a:p>
                    <a:p>
                      <a:pPr>
                        <a:spcAft>
                          <a:spcPts val="0"/>
                        </a:spcAft>
                      </a:pPr>
                      <a:r>
                        <a:rPr lang="ru-RU" sz="1200">
                          <a:latin typeface="Times New Roman"/>
                          <a:ea typeface="Times New Roman"/>
                        </a:rPr>
                        <a:t>Все сердитей и смелей...</a:t>
                      </a:r>
                    </a:p>
                    <a:p>
                      <a:pPr>
                        <a:spcAft>
                          <a:spcPts val="0"/>
                        </a:spcAft>
                      </a:pPr>
                      <a:r>
                        <a:rPr lang="ru-RU" sz="1200">
                          <a:latin typeface="Times New Roman"/>
                          <a:ea typeface="Times New Roman"/>
                        </a:rPr>
                        <a:t>Солнце раз еще взглянуло</a:t>
                      </a:r>
                    </a:p>
                    <a:p>
                      <a:pPr>
                        <a:spcAft>
                          <a:spcPts val="0"/>
                        </a:spcAft>
                      </a:pPr>
                      <a:r>
                        <a:rPr lang="ru-RU" sz="1200">
                          <a:latin typeface="Times New Roman"/>
                          <a:ea typeface="Times New Roman"/>
                        </a:rPr>
                        <a:t>Исподлобья на поля,</a:t>
                      </a:r>
                    </a:p>
                    <a:p>
                      <a:pPr>
                        <a:spcAft>
                          <a:spcPts val="0"/>
                        </a:spcAft>
                      </a:pPr>
                      <a:r>
                        <a:rPr lang="ru-RU" sz="1200">
                          <a:latin typeface="Times New Roman"/>
                          <a:ea typeface="Times New Roman"/>
                        </a:rPr>
                        <a:t>И в сиянье потонула</a:t>
                      </a:r>
                    </a:p>
                    <a:p>
                      <a:pPr>
                        <a:spcAft>
                          <a:spcPts val="0"/>
                        </a:spcAft>
                      </a:pPr>
                      <a:r>
                        <a:rPr lang="ru-RU" sz="1200">
                          <a:latin typeface="Times New Roman"/>
                          <a:ea typeface="Times New Roman"/>
                        </a:rPr>
                        <a:t>Вся смятенная земля.</a:t>
                      </a:r>
                    </a:p>
                  </a:txBody>
                  <a:tcPr marL="68580" marR="68580" marT="0" marB="0"/>
                </a:tc>
                <a:tc>
                  <a:txBody>
                    <a:bodyPr/>
                    <a:lstStyle/>
                    <a:p>
                      <a:pPr algn="ctr">
                        <a:spcAft>
                          <a:spcPts val="0"/>
                        </a:spcAft>
                      </a:pPr>
                      <a:r>
                        <a:rPr lang="ru-RU" sz="1200" u="sng" dirty="0">
                          <a:latin typeface="Times New Roman"/>
                          <a:ea typeface="Times New Roman"/>
                        </a:rPr>
                        <a:t>«Пересказ своими словами»</a:t>
                      </a:r>
                      <a:endParaRPr lang="ru-RU" sz="1200" dirty="0">
                        <a:latin typeface="Times New Roman"/>
                        <a:ea typeface="Times New Roman"/>
                      </a:endParaRPr>
                    </a:p>
                    <a:p>
                      <a:pPr algn="just">
                        <a:spcAft>
                          <a:spcPts val="0"/>
                        </a:spcAft>
                      </a:pPr>
                      <a:r>
                        <a:rPr lang="ru-RU" sz="1200" i="1" dirty="0">
                          <a:latin typeface="Times New Roman"/>
                          <a:ea typeface="Times New Roman"/>
                        </a:rPr>
                        <a:t>Поэт рисует картину весенней природы. Солнце ещё освещает землю, но вот уже надвигается гроза. Блеснула молния. Начинает идти дождь, поднялся ветер. Чаще раздаётся гром. Солнце, осветив землю, скрывается за тучами.</a:t>
                      </a:r>
                      <a:endParaRPr lang="ru-RU" sz="1200" dirty="0">
                        <a:latin typeface="Times New Roman"/>
                        <a:ea typeface="Times New Roman"/>
                      </a:endParaRPr>
                    </a:p>
                    <a:p>
                      <a:pPr algn="ctr">
                        <a:spcAft>
                          <a:spcPts val="0"/>
                        </a:spcAft>
                      </a:pPr>
                      <a:r>
                        <a:rPr lang="ru-RU" sz="1200" u="sng" dirty="0">
                          <a:latin typeface="Times New Roman"/>
                          <a:ea typeface="Times New Roman"/>
                        </a:rPr>
                        <a:t>Настроение.</a:t>
                      </a:r>
                      <a:endParaRPr lang="ru-RU" sz="1200" dirty="0">
                        <a:latin typeface="Times New Roman"/>
                        <a:ea typeface="Times New Roman"/>
                      </a:endParaRPr>
                    </a:p>
                    <a:p>
                      <a:pPr>
                        <a:spcAft>
                          <a:spcPts val="0"/>
                        </a:spcAft>
                      </a:pPr>
                      <a:r>
                        <a:rPr lang="ru-RU" sz="1200" i="1" dirty="0">
                          <a:latin typeface="Times New Roman"/>
                          <a:ea typeface="Times New Roman"/>
                        </a:rPr>
                        <a:t>Восторг от грозы. Поэт восхищается.</a:t>
                      </a:r>
                      <a:endParaRPr lang="ru-RU" sz="1200" dirty="0">
                        <a:latin typeface="Times New Roman"/>
                        <a:ea typeface="Times New Roman"/>
                      </a:endParaRPr>
                    </a:p>
                    <a:p>
                      <a:pPr algn="ctr">
                        <a:spcAft>
                          <a:spcPts val="0"/>
                        </a:spcAft>
                      </a:pPr>
                      <a:r>
                        <a:rPr lang="ru-RU" sz="1200" u="sng" dirty="0">
                          <a:latin typeface="Times New Roman"/>
                          <a:ea typeface="Times New Roman"/>
                        </a:rPr>
                        <a:t>Изобразительно-выразительные средства.</a:t>
                      </a:r>
                      <a:endParaRPr lang="ru-RU" sz="1200" dirty="0">
                        <a:latin typeface="Times New Roman"/>
                        <a:ea typeface="Times New Roman"/>
                      </a:endParaRPr>
                    </a:p>
                    <a:p>
                      <a:pPr algn="just">
                        <a:spcAft>
                          <a:spcPts val="0"/>
                        </a:spcAft>
                      </a:pPr>
                      <a:r>
                        <a:rPr lang="ru-RU" sz="1200" i="1" dirty="0">
                          <a:latin typeface="Times New Roman"/>
                          <a:ea typeface="Times New Roman"/>
                        </a:rPr>
                        <a:t>Эпитеты</a:t>
                      </a:r>
                      <a:r>
                        <a:rPr lang="ru-RU" sz="1200" i="1" u="sng" dirty="0">
                          <a:latin typeface="Times New Roman"/>
                          <a:ea typeface="Times New Roman"/>
                        </a:rPr>
                        <a:t>:</a:t>
                      </a:r>
                      <a:r>
                        <a:rPr lang="ru-RU" sz="1200" i="1" dirty="0">
                          <a:latin typeface="Times New Roman"/>
                          <a:ea typeface="Times New Roman"/>
                        </a:rPr>
                        <a:t> «неохотно и несмело», «зеленеющие», «белый и летучий», «сердитей и смелей», «смятенная».</a:t>
                      </a:r>
                      <a:endParaRPr lang="ru-RU" sz="1200" dirty="0">
                        <a:latin typeface="Times New Roman"/>
                        <a:ea typeface="Times New Roman"/>
                      </a:endParaRPr>
                    </a:p>
                    <a:p>
                      <a:pPr algn="just">
                        <a:spcAft>
                          <a:spcPts val="0"/>
                        </a:spcAft>
                      </a:pPr>
                      <a:r>
                        <a:rPr lang="ru-RU" sz="1200" i="1" dirty="0">
                          <a:latin typeface="Times New Roman"/>
                          <a:ea typeface="Times New Roman"/>
                        </a:rPr>
                        <a:t>Олицетворения: «солнце смотрит на поля», «солнце раз еще взглянуло / Исподлобья на поля…» </a:t>
                      </a:r>
                      <a:endParaRPr lang="ru-RU" sz="1200" dirty="0">
                        <a:latin typeface="Times New Roman"/>
                        <a:ea typeface="Times New Roman"/>
                      </a:endParaRPr>
                    </a:p>
                    <a:p>
                      <a:pPr algn="just">
                        <a:spcAft>
                          <a:spcPts val="0"/>
                        </a:spcAft>
                      </a:pPr>
                      <a:r>
                        <a:rPr lang="ru-RU" sz="1200" i="1" dirty="0">
                          <a:latin typeface="Times New Roman"/>
                          <a:ea typeface="Times New Roman"/>
                        </a:rPr>
                        <a:t>Сравнение: «вихрем пыль летит с полей».</a:t>
                      </a:r>
                      <a:endParaRPr lang="ru-RU" sz="1200" dirty="0">
                        <a:latin typeface="Times New Roman"/>
                        <a:ea typeface="Times New Roman"/>
                      </a:endParaRPr>
                    </a:p>
                    <a:p>
                      <a:pPr algn="just">
                        <a:spcAft>
                          <a:spcPts val="0"/>
                        </a:spcAft>
                      </a:pPr>
                      <a:r>
                        <a:rPr lang="ru-RU" sz="1200" i="1" dirty="0">
                          <a:latin typeface="Times New Roman"/>
                          <a:ea typeface="Times New Roman"/>
                        </a:rPr>
                        <a:t>Метафоры: «в сиянье потонула», «молнии струя»</a:t>
                      </a:r>
                      <a:endParaRPr lang="ru-RU" sz="1200" dirty="0">
                        <a:latin typeface="Times New Roman"/>
                        <a:ea typeface="Times New Roman"/>
                      </a:endParaRPr>
                    </a:p>
                    <a:p>
                      <a:pPr algn="just">
                        <a:spcAft>
                          <a:spcPts val="0"/>
                        </a:spcAft>
                      </a:pPr>
                      <a:r>
                        <a:rPr lang="ru-RU" sz="1200" i="1" dirty="0">
                          <a:latin typeface="Times New Roman"/>
                          <a:ea typeface="Times New Roman"/>
                        </a:rPr>
                        <a:t>Эти слова помогают поэту передать все изменения в природе перед дождём, ярче нарисовать пейзаж.</a:t>
                      </a:r>
                      <a:endParaRPr lang="ru-RU" sz="1200" dirty="0">
                        <a:latin typeface="Times New Roman"/>
                        <a:ea typeface="Times New Roman"/>
                      </a:endParaRPr>
                    </a:p>
                    <a:p>
                      <a:pPr algn="just">
                        <a:spcAft>
                          <a:spcPts val="0"/>
                        </a:spcAft>
                      </a:pPr>
                      <a:r>
                        <a:rPr lang="ru-RU" sz="1200" i="1" dirty="0">
                          <a:latin typeface="Times New Roman"/>
                          <a:ea typeface="Times New Roman"/>
                        </a:rPr>
                        <a:t>Образы солнца и земли, образы молнии, грома.</a:t>
                      </a:r>
                      <a:endParaRPr lang="ru-RU" sz="1200" dirty="0">
                        <a:latin typeface="Times New Roman"/>
                        <a:ea typeface="Times New Roman"/>
                      </a:endParaRPr>
                    </a:p>
                    <a:p>
                      <a:pPr algn="just">
                        <a:spcAft>
                          <a:spcPts val="0"/>
                        </a:spcAft>
                      </a:pPr>
                      <a:r>
                        <a:rPr lang="ru-RU" sz="1200" i="1" dirty="0">
                          <a:latin typeface="Times New Roman"/>
                          <a:ea typeface="Times New Roman"/>
                        </a:rPr>
                        <a:t>Особенность – много глаголов, передающих действие, движение.</a:t>
                      </a:r>
                      <a:endParaRPr lang="ru-RU" sz="1200" dirty="0">
                        <a:latin typeface="Times New Roman"/>
                        <a:ea typeface="Times New Roman"/>
                      </a:endParaRPr>
                    </a:p>
                    <a:p>
                      <a:pPr algn="ctr">
                        <a:spcAft>
                          <a:spcPts val="0"/>
                        </a:spcAft>
                      </a:pPr>
                      <a:r>
                        <a:rPr lang="ru-RU" sz="1200" u="sng" dirty="0">
                          <a:latin typeface="Times New Roman"/>
                          <a:ea typeface="Times New Roman"/>
                        </a:rPr>
                        <a:t>Тема и основная мысль.</a:t>
                      </a:r>
                      <a:endParaRPr lang="ru-RU" sz="1200" dirty="0">
                        <a:latin typeface="Times New Roman"/>
                        <a:ea typeface="Times New Roman"/>
                      </a:endParaRPr>
                    </a:p>
                    <a:p>
                      <a:pPr algn="just">
                        <a:spcAft>
                          <a:spcPts val="0"/>
                        </a:spcAft>
                      </a:pPr>
                      <a:r>
                        <a:rPr lang="ru-RU" sz="1200" i="1" dirty="0">
                          <a:latin typeface="Times New Roman"/>
                          <a:ea typeface="Times New Roman"/>
                        </a:rPr>
                        <a:t>Стихотворение о весеннем дожде. Поэт показывает, как природа меняется в момент начала дождя.</a:t>
                      </a:r>
                      <a:endParaRPr lang="ru-RU" sz="1200" dirty="0">
                        <a:latin typeface="Times New Roman"/>
                        <a:ea typeface="Times New Roman"/>
                      </a:endParaRPr>
                    </a:p>
                    <a:p>
                      <a:pPr algn="ctr">
                        <a:spcAft>
                          <a:spcPts val="0"/>
                        </a:spcAft>
                      </a:pPr>
                      <a:r>
                        <a:rPr lang="ru-RU" sz="1200" u="sng" dirty="0">
                          <a:latin typeface="Times New Roman"/>
                          <a:ea typeface="Times New Roman"/>
                        </a:rPr>
                        <a:t>Мои чувства.</a:t>
                      </a:r>
                      <a:endParaRPr lang="ru-RU" sz="1200" dirty="0">
                        <a:latin typeface="Times New Roman"/>
                        <a:ea typeface="Times New Roman"/>
                      </a:endParaRPr>
                    </a:p>
                    <a:p>
                      <a:pPr>
                        <a:spcAft>
                          <a:spcPts val="0"/>
                        </a:spcAft>
                      </a:pPr>
                      <a:r>
                        <a:rPr lang="ru-RU" sz="1200" i="1" dirty="0">
                          <a:latin typeface="Times New Roman"/>
                          <a:ea typeface="Times New Roman"/>
                        </a:rPr>
                        <a:t>Понравилось, потому что дождь – это очищение для природы. Гроза всегда настораживает и привлекает. Ощущаю запах дождя.</a:t>
                      </a:r>
                      <a:endParaRPr lang="ru-RU" sz="1200" dirty="0">
                        <a:latin typeface="Times New Roman"/>
                        <a:ea typeface="Times New Roman"/>
                      </a:endParaRPr>
                    </a:p>
                  </a:txBody>
                  <a:tcPr marL="68580" marR="68580" marT="0" marB="0"/>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CC0066"/>
                </a:solidFill>
                <a:latin typeface="Times New Roman" pitchFamily="18" charset="0"/>
                <a:cs typeface="Times New Roman" pitchFamily="18" charset="0"/>
              </a:rPr>
              <a:t>Образец сочинения</a:t>
            </a:r>
            <a:endParaRPr lang="ru-RU"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62500" lnSpcReduction="20000"/>
          </a:bodyPr>
          <a:lstStyle/>
          <a:p>
            <a:pPr>
              <a:buNone/>
            </a:pPr>
            <a:r>
              <a:rPr lang="ru-RU" i="1" dirty="0" smtClean="0">
                <a:latin typeface="Times New Roman" pitchFamily="18" charset="0"/>
                <a:cs typeface="Times New Roman" pitchFamily="18" charset="0"/>
              </a:rPr>
              <a:t>Ф.И.Тютчев  – мастер пейзажно-философской  лирики. Картины природы у поэта показаны через лирические переживания, связаны с философскими размышлениями о жизни и смерти, о месте человека в мире, о связи его с природой. Пейзажи восхищают своей эмоциональностью, выразительностью. Это можно увидеть в стихотворении Ф.И.Тютчева </a:t>
            </a:r>
            <a:r>
              <a:rPr lang="ru-RU" dirty="0" smtClean="0">
                <a:latin typeface="Times New Roman" pitchFamily="18" charset="0"/>
                <a:cs typeface="Times New Roman" pitchFamily="18" charset="0"/>
              </a:rPr>
              <a:t>«Неохотно и несмело…»</a:t>
            </a:r>
            <a:r>
              <a:rPr lang="ru-RU" i="1" dirty="0" smtClean="0">
                <a:latin typeface="Times New Roman" pitchFamily="18" charset="0"/>
                <a:cs typeface="Times New Roman" pitchFamily="18" charset="0"/>
              </a:rPr>
              <a:t>, в котором говорится о весеннем дожде. Поэт показывает, как природа меняется в момент начала дождя.</a:t>
            </a:r>
            <a:endParaRPr lang="ru-RU" dirty="0" smtClean="0">
              <a:latin typeface="Times New Roman" pitchFamily="18" charset="0"/>
              <a:cs typeface="Times New Roman" pitchFamily="18" charset="0"/>
            </a:endParaRPr>
          </a:p>
          <a:p>
            <a:pPr>
              <a:buNone/>
            </a:pPr>
            <a:r>
              <a:rPr lang="ru-RU" i="1" dirty="0" smtClean="0">
                <a:latin typeface="Times New Roman" pitchFamily="18" charset="0"/>
                <a:cs typeface="Times New Roman" pitchFamily="18" charset="0"/>
              </a:rPr>
              <a:t>В своём произведении Ф.И.Тютчев рисует картину весенней природы. Солнце ещё освещает землю, но вот уже надвигается гроза. Блеснула молния. Начинает идти дождь, поднялся ветер. Чаще раздаётся гром. Солнце, осветив землю, скрывается за тучами. Поэт восхищается оживлённой природой, восторгается надвигающейся грозой.</a:t>
            </a:r>
            <a:endParaRPr lang="ru-RU" dirty="0" smtClean="0">
              <a:latin typeface="Times New Roman" pitchFamily="18" charset="0"/>
              <a:cs typeface="Times New Roman" pitchFamily="18" charset="0"/>
            </a:endParaRPr>
          </a:p>
          <a:p>
            <a:pPr>
              <a:buNone/>
            </a:pPr>
            <a:r>
              <a:rPr lang="ru-RU" i="1" dirty="0" smtClean="0">
                <a:latin typeface="Times New Roman" pitchFamily="18" charset="0"/>
                <a:cs typeface="Times New Roman" pitchFamily="18" charset="0"/>
              </a:rPr>
              <a:t>Главными образами стихотворения являются образы солнца и земли, молнии и грозы, которые как бы не позволяют солнцу соединиться с землёй. Сделать картину живой, одухотворённой помогают олицетворения:</a:t>
            </a: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«солнце смотрит на поля», «солнце раз еще взглянуло / Исподлобья на поля…»</a:t>
            </a:r>
            <a:r>
              <a:rPr lang="ru-RU" dirty="0" smtClean="0">
                <a:latin typeface="Times New Roman" pitchFamily="18" charset="0"/>
                <a:cs typeface="Times New Roman" pitchFamily="18" charset="0"/>
              </a:rPr>
              <a:t>.</a:t>
            </a:r>
            <a:r>
              <a:rPr lang="ru-RU" i="1" dirty="0" smtClean="0">
                <a:latin typeface="Times New Roman" pitchFamily="18" charset="0"/>
                <a:cs typeface="Times New Roman" pitchFamily="18" charset="0"/>
              </a:rPr>
              <a:t> Используя эпитеты «неохотно и несмело», «зеленеющие», «белый и летучий», «сердитей и смелей», «смятенная», поэт создает образы природы. Обилие глаголов помогает передать движения, изменения в природе.</a:t>
            </a:r>
            <a:endParaRPr lang="ru-RU" dirty="0" smtClean="0">
              <a:latin typeface="Times New Roman" pitchFamily="18" charset="0"/>
              <a:cs typeface="Times New Roman" pitchFamily="18" charset="0"/>
            </a:endParaRPr>
          </a:p>
          <a:p>
            <a:pPr>
              <a:buNone/>
            </a:pPr>
            <a:r>
              <a:rPr lang="ru-RU" i="1" dirty="0" smtClean="0">
                <a:latin typeface="Times New Roman" pitchFamily="18" charset="0"/>
                <a:cs typeface="Times New Roman" pitchFamily="18" charset="0"/>
              </a:rPr>
              <a:t>Мне понравилось стихотворение Тютчева </a:t>
            </a:r>
            <a:r>
              <a:rPr lang="ru-RU" dirty="0" smtClean="0">
                <a:latin typeface="Times New Roman" pitchFamily="18" charset="0"/>
                <a:cs typeface="Times New Roman" pitchFamily="18" charset="0"/>
              </a:rPr>
              <a:t>«Неохотно и несмело…»</a:t>
            </a:r>
            <a:r>
              <a:rPr lang="ru-RU" i="1" dirty="0" smtClean="0">
                <a:latin typeface="Times New Roman" pitchFamily="18" charset="0"/>
                <a:cs typeface="Times New Roman" pitchFamily="18" charset="0"/>
              </a:rPr>
              <a:t>, потому что дождь – это очищение для природы. Гроза настораживает и привлекает одновременно. Мне кажется, что я  ощущаю запах дождя.</a:t>
            </a:r>
            <a:endParaRPr lang="ru-RU"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985210"/>
          </a:xfrm>
        </p:spPr>
        <p:txBody>
          <a:bodyPr>
            <a:normAutofit fontScale="90000"/>
          </a:bodyPr>
          <a:lstStyle/>
          <a:p>
            <a:r>
              <a:rPr lang="ru-RU" sz="2700" b="1" dirty="0" smtClean="0">
                <a:latin typeface="Times New Roman" pitchFamily="18" charset="0"/>
                <a:cs typeface="Times New Roman" pitchFamily="18" charset="0"/>
              </a:rPr>
              <a:t>Анализ стихотворения А.С. Пушкина «Погасло дневное светило…»             (Клише. В.Н. Александров «Знаю. Понимаю. Могу», пособие-тетрадь по литературному моделированию)</a:t>
            </a:r>
            <a:r>
              <a:rPr lang="ru-RU" dirty="0" smtClean="0"/>
              <a:t/>
            </a:r>
            <a:br>
              <a:rPr lang="ru-RU" dirty="0" smtClean="0"/>
            </a:br>
            <a:endParaRPr lang="ru-RU" dirty="0"/>
          </a:p>
        </p:txBody>
      </p:sp>
      <p:sp>
        <p:nvSpPr>
          <p:cNvPr id="3" name="Содержимое 2"/>
          <p:cNvSpPr>
            <a:spLocks noGrp="1"/>
          </p:cNvSpPr>
          <p:nvPr>
            <p:ph idx="1"/>
          </p:nvPr>
        </p:nvSpPr>
        <p:spPr>
          <a:xfrm>
            <a:off x="838200" y="1477926"/>
            <a:ext cx="10515600" cy="4699037"/>
          </a:xfrm>
        </p:spPr>
        <p:txBody>
          <a:bodyPr>
            <a:normAutofit fontScale="25000" lnSpcReduction="20000"/>
          </a:bodyPr>
          <a:lstStyle/>
          <a:p>
            <a:pPr>
              <a:buNone/>
            </a:pPr>
            <a:r>
              <a:rPr lang="ru-RU" sz="5600" dirty="0" smtClean="0"/>
              <a:t>В сознании каждого человека образ моря ассоциируется с _____. Море похоже на душу </a:t>
            </a:r>
            <a:r>
              <a:rPr lang="ru-RU" sz="5600" dirty="0" err="1" smtClean="0"/>
              <a:t>человека:_______</a:t>
            </a:r>
            <a:r>
              <a:rPr lang="ru-RU" sz="5600" dirty="0" smtClean="0"/>
              <a:t>. Может быть, именно </a:t>
            </a:r>
            <a:r>
              <a:rPr lang="ru-RU" sz="5600" dirty="0" err="1" smtClean="0"/>
              <a:t>поэтому_______</a:t>
            </a:r>
            <a:r>
              <a:rPr lang="ru-RU" sz="5600" dirty="0" smtClean="0"/>
              <a:t> в поэзии романтиков.</a:t>
            </a:r>
          </a:p>
          <a:p>
            <a:pPr>
              <a:buNone/>
            </a:pPr>
            <a:r>
              <a:rPr lang="ru-RU" sz="5600" dirty="0" smtClean="0"/>
              <a:t>    Стихотворение «Погасло дневное светило…» было написано в </a:t>
            </a:r>
            <a:r>
              <a:rPr lang="ru-RU" sz="5600" dirty="0" err="1" smtClean="0"/>
              <a:t>_______году</a:t>
            </a:r>
            <a:r>
              <a:rPr lang="ru-RU" sz="5600" dirty="0" smtClean="0"/>
              <a:t>, оно знаменует </a:t>
            </a:r>
            <a:r>
              <a:rPr lang="ru-RU" sz="5600" dirty="0" err="1" smtClean="0"/>
              <a:t>начало______в</a:t>
            </a:r>
            <a:r>
              <a:rPr lang="ru-RU" sz="5600" dirty="0" smtClean="0"/>
              <a:t> творчестве А.С.Пушкина.</a:t>
            </a:r>
          </a:p>
          <a:p>
            <a:pPr>
              <a:buNone/>
            </a:pPr>
            <a:r>
              <a:rPr lang="ru-RU" sz="5600" dirty="0" smtClean="0"/>
              <a:t>       На первый взгляд, это обычная пейзажная зарисовка, </a:t>
            </a:r>
            <a:r>
              <a:rPr lang="ru-RU" sz="5600" dirty="0" err="1" smtClean="0"/>
              <a:t>где______</a:t>
            </a:r>
            <a:r>
              <a:rPr lang="ru-RU" sz="5600" dirty="0" smtClean="0"/>
              <a:t> по морю герой жалуется на ______ и мечтает поскорее добраться до _____.</a:t>
            </a:r>
          </a:p>
          <a:p>
            <a:pPr>
              <a:buNone/>
            </a:pPr>
            <a:r>
              <a:rPr lang="ru-RU" sz="5600" dirty="0" smtClean="0"/>
              <a:t>Стихотворение </a:t>
            </a:r>
            <a:r>
              <a:rPr lang="ru-RU" sz="5600" dirty="0" err="1" smtClean="0"/>
              <a:t>_______традиционными</a:t>
            </a:r>
            <a:r>
              <a:rPr lang="ru-RU" sz="5600" dirty="0" smtClean="0"/>
              <a:t> романтическими </a:t>
            </a:r>
            <a:r>
              <a:rPr lang="ru-RU" sz="5600" dirty="0" err="1" smtClean="0"/>
              <a:t>формулами:____</a:t>
            </a:r>
            <a:r>
              <a:rPr lang="ru-RU" sz="5600" dirty="0" smtClean="0"/>
              <a:t>. Даже сам Пушкин назвал его «подражанием Байрону».</a:t>
            </a:r>
          </a:p>
          <a:p>
            <a:pPr>
              <a:buNone/>
            </a:pPr>
            <a:r>
              <a:rPr lang="ru-RU" sz="5600" dirty="0" smtClean="0"/>
              <a:t>Однако поэт выступает не как _______ (</a:t>
            </a:r>
            <a:r>
              <a:rPr lang="ru-RU" sz="5600" i="1" dirty="0" smtClean="0"/>
              <a:t>новатор, консерватор),</a:t>
            </a:r>
            <a:r>
              <a:rPr lang="ru-RU" sz="5600" dirty="0" smtClean="0"/>
              <a:t> механически </a:t>
            </a:r>
            <a:r>
              <a:rPr lang="ru-RU" sz="5600" dirty="0" err="1" smtClean="0"/>
              <a:t>________чужие</a:t>
            </a:r>
            <a:r>
              <a:rPr lang="ru-RU" sz="5600" dirty="0" smtClean="0"/>
              <a:t> стихи. Традиционным </a:t>
            </a:r>
            <a:r>
              <a:rPr lang="ru-RU" sz="5600" dirty="0" err="1" smtClean="0"/>
              <a:t>________формулам</a:t>
            </a:r>
            <a:r>
              <a:rPr lang="ru-RU" sz="5600" dirty="0" smtClean="0"/>
              <a:t> он сумел придать </a:t>
            </a:r>
            <a:r>
              <a:rPr lang="ru-RU" sz="5600" dirty="0" err="1" smtClean="0"/>
              <a:t>_______звучание</a:t>
            </a:r>
            <a:r>
              <a:rPr lang="ru-RU" sz="5600" dirty="0" smtClean="0"/>
              <a:t>.</a:t>
            </a:r>
          </a:p>
          <a:p>
            <a:pPr>
              <a:buNone/>
            </a:pPr>
            <a:r>
              <a:rPr lang="ru-RU" sz="5600" dirty="0" smtClean="0"/>
              <a:t>Стихотворение написано в </a:t>
            </a:r>
            <a:r>
              <a:rPr lang="ru-RU" sz="5600" dirty="0" err="1" smtClean="0"/>
              <a:t>жанре_______</a:t>
            </a:r>
            <a:r>
              <a:rPr lang="ru-RU" sz="5600" dirty="0" smtClean="0"/>
              <a:t>, который в наибольшей степени соответствовал _________ романтиков, </a:t>
            </a:r>
            <a:r>
              <a:rPr lang="ru-RU" sz="5600" dirty="0" err="1" smtClean="0"/>
              <a:t>_______глубокое</a:t>
            </a:r>
            <a:r>
              <a:rPr lang="ru-RU" sz="5600" dirty="0" smtClean="0"/>
              <a:t> разочарование </a:t>
            </a:r>
            <a:r>
              <a:rPr lang="ru-RU" sz="5600" dirty="0" err="1" smtClean="0"/>
              <a:t>________миром</a:t>
            </a:r>
            <a:r>
              <a:rPr lang="ru-RU" sz="5600" dirty="0" smtClean="0"/>
              <a:t>. Он оказался наиболее органичным и для Пушкина, отправленного по приказу </a:t>
            </a:r>
            <a:r>
              <a:rPr lang="ru-RU" sz="5600" dirty="0" err="1" smtClean="0"/>
              <a:t>_______в</a:t>
            </a:r>
            <a:r>
              <a:rPr lang="ru-RU" sz="5600" dirty="0" smtClean="0"/>
              <a:t> _______.</a:t>
            </a:r>
          </a:p>
          <a:p>
            <a:pPr>
              <a:buNone/>
            </a:pPr>
            <a:r>
              <a:rPr lang="ru-RU" sz="5600" dirty="0" smtClean="0"/>
              <a:t>В основе стихотворения  - ___________ человека и ______. Лирический герой разочаровался и в «_____», и в «_______», и в «_______». Драматизм конфликта </a:t>
            </a:r>
            <a:r>
              <a:rPr lang="ru-RU" sz="5600" dirty="0" err="1" smtClean="0"/>
              <a:t>________антитезами</a:t>
            </a:r>
            <a:r>
              <a:rPr lang="ru-RU" sz="5600" dirty="0" smtClean="0"/>
              <a:t>. «Волшебные края _____» противопоставлены миру, в </a:t>
            </a:r>
            <a:r>
              <a:rPr lang="ru-RU" sz="5600" dirty="0" err="1" smtClean="0"/>
              <a:t>котором______</a:t>
            </a:r>
            <a:r>
              <a:rPr lang="ru-RU" sz="5600" dirty="0" smtClean="0"/>
              <a:t>. Прошлое противопоставлено будущему, мечте о _______.</a:t>
            </a:r>
          </a:p>
          <a:p>
            <a:pPr>
              <a:buNone/>
            </a:pPr>
            <a:r>
              <a:rPr lang="ru-RU" sz="5600" dirty="0" smtClean="0"/>
              <a:t>          В стихотворении много старославянизмов и _______, которые придают _________. Они </a:t>
            </a:r>
            <a:r>
              <a:rPr lang="ru-RU" sz="5600" dirty="0" err="1" smtClean="0"/>
              <a:t>______предметной</a:t>
            </a:r>
            <a:r>
              <a:rPr lang="ru-RU" sz="5600" dirty="0" smtClean="0"/>
              <a:t> конкретности. Задача автора не в том, чтобы </a:t>
            </a:r>
            <a:r>
              <a:rPr lang="ru-RU" sz="5600" dirty="0" err="1" smtClean="0"/>
              <a:t>_____описать</a:t>
            </a:r>
            <a:r>
              <a:rPr lang="ru-RU" sz="5600" dirty="0" smtClean="0"/>
              <a:t> ______, а в том, чтобы передать с помощью _______ свои мысли и ______.</a:t>
            </a:r>
          </a:p>
          <a:p>
            <a:pPr>
              <a:buNone/>
            </a:pPr>
            <a:r>
              <a:rPr lang="ru-RU" sz="5600" dirty="0" smtClean="0"/>
              <a:t>   Стихотворение не разделено на отдельные ______. Рефрен «____» придаёт ______. Ритм стихотворения создаёт единство шума «угрюмого ________» и  </a:t>
            </a:r>
            <a:r>
              <a:rPr lang="ru-RU" sz="5600" dirty="0" err="1" smtClean="0"/>
              <a:t>________лирического</a:t>
            </a:r>
            <a:r>
              <a:rPr lang="ru-RU" sz="5600" dirty="0" smtClean="0"/>
              <a:t> героя.</a:t>
            </a:r>
          </a:p>
          <a:p>
            <a:pPr>
              <a:buNone/>
            </a:pPr>
            <a:r>
              <a:rPr lang="ru-RU" sz="5600" dirty="0" smtClean="0"/>
              <a:t>       Лирический герой  -  _______. Он обречён </a:t>
            </a:r>
            <a:r>
              <a:rPr lang="ru-RU" sz="5600" dirty="0" err="1" smtClean="0"/>
              <a:t>______между</a:t>
            </a:r>
            <a:r>
              <a:rPr lang="ru-RU" sz="5600" dirty="0" smtClean="0"/>
              <a:t> _____. Штормы, бури, свист _____, </a:t>
            </a:r>
            <a:r>
              <a:rPr lang="ru-RU" sz="5600" dirty="0" err="1" smtClean="0"/>
              <a:t>_______волн</a:t>
            </a:r>
            <a:r>
              <a:rPr lang="ru-RU" sz="5600" dirty="0" smtClean="0"/>
              <a:t> – это и есть ______. Метания, страстные порывы, пылкие мечты – это _______.</a:t>
            </a:r>
          </a:p>
          <a:p>
            <a:pPr>
              <a:buNone/>
            </a:pPr>
            <a:r>
              <a:rPr lang="ru-RU" sz="5600" dirty="0" smtClean="0"/>
              <a:t>       Чтобы не лишиться _______, человек, подобно бесстрашному мореплавателю, обязан </a:t>
            </a:r>
            <a:r>
              <a:rPr lang="ru-RU" sz="5600" dirty="0" err="1" smtClean="0"/>
              <a:t>______по</a:t>
            </a:r>
            <a:r>
              <a:rPr lang="ru-RU" sz="5600" dirty="0" smtClean="0"/>
              <a:t> ______ океану духовной жизни.</a:t>
            </a:r>
          </a:p>
          <a:p>
            <a:pPr>
              <a:buNone/>
            </a:pPr>
            <a:r>
              <a:rPr lang="ru-RU" sz="5600" dirty="0" smtClean="0"/>
              <a:t> </a:t>
            </a:r>
          </a:p>
          <a:p>
            <a:r>
              <a:rPr lang="ru-RU" dirty="0" smtClean="0"/>
              <a:t> </a:t>
            </a:r>
          </a:p>
          <a:p>
            <a:r>
              <a:rPr lang="ru-RU" dirty="0" smtClean="0"/>
              <a:t> </a:t>
            </a:r>
          </a:p>
          <a:p>
            <a:r>
              <a:rPr lang="ru-RU" dirty="0" smtClean="0"/>
              <a:t> </a:t>
            </a:r>
          </a:p>
          <a:p>
            <a:pPr>
              <a:buNone/>
            </a:pP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700" b="1" dirty="0" smtClean="0">
                <a:latin typeface="Times New Roman" pitchFamily="18" charset="0"/>
                <a:cs typeface="Times New Roman" pitchFamily="18" charset="0"/>
              </a:rPr>
              <a:t>Анализ стихотворения А.С. Пушкина «На </a:t>
            </a:r>
            <a:r>
              <a:rPr lang="ru-RU" sz="2700" b="1" smtClean="0">
                <a:latin typeface="Times New Roman" pitchFamily="18" charset="0"/>
                <a:cs typeface="Times New Roman" pitchFamily="18" charset="0"/>
              </a:rPr>
              <a:t>холмах Грузии лежит </a:t>
            </a:r>
            <a:r>
              <a:rPr lang="ru-RU" sz="2700" b="1" dirty="0" smtClean="0">
                <a:latin typeface="Times New Roman" pitchFamily="18" charset="0"/>
                <a:cs typeface="Times New Roman" pitchFamily="18" charset="0"/>
              </a:rPr>
              <a:t>ночная мгла…» (Клише. В.Н. Александров «Знаю. Понимаю. Могу», пособие-тетрадь по литературному моделированию</a:t>
            </a:r>
            <a:r>
              <a:rPr lang="ru-RU" sz="2400" b="1" dirty="0" smtClean="0">
                <a:latin typeface="Times New Roman" pitchFamily="18" charset="0"/>
                <a:cs typeface="Times New Roman" pitchFamily="18" charset="0"/>
              </a:rPr>
              <a:t>)</a:t>
            </a:r>
            <a:endParaRPr lang="ru-RU" dirty="0"/>
          </a:p>
        </p:txBody>
      </p:sp>
      <p:sp>
        <p:nvSpPr>
          <p:cNvPr id="3" name="Содержимое 2"/>
          <p:cNvSpPr>
            <a:spLocks noGrp="1"/>
          </p:cNvSpPr>
          <p:nvPr>
            <p:ph idx="1"/>
          </p:nvPr>
        </p:nvSpPr>
        <p:spPr>
          <a:xfrm>
            <a:off x="838200" y="1690688"/>
            <a:ext cx="10515600" cy="4486275"/>
          </a:xfrm>
        </p:spPr>
        <p:txBody>
          <a:bodyPr>
            <a:normAutofit fontScale="25000" lnSpcReduction="20000"/>
          </a:bodyPr>
          <a:lstStyle/>
          <a:p>
            <a:pPr>
              <a:buNone/>
            </a:pPr>
            <a:r>
              <a:rPr lang="ru-RU" sz="4800" dirty="0" smtClean="0"/>
              <a:t>_______ прохлада. </a:t>
            </a:r>
            <a:r>
              <a:rPr lang="ru-RU" sz="4800" dirty="0" err="1" smtClean="0"/>
              <a:t>__________сумерками</a:t>
            </a:r>
            <a:r>
              <a:rPr lang="ru-RU" sz="4800" dirty="0" smtClean="0"/>
              <a:t> </a:t>
            </a:r>
            <a:r>
              <a:rPr lang="ru-RU" sz="4800" dirty="0" err="1" smtClean="0"/>
              <a:t>_________-очертания</a:t>
            </a:r>
            <a:r>
              <a:rPr lang="ru-RU" sz="4800" dirty="0" smtClean="0"/>
              <a:t> гор. </a:t>
            </a:r>
            <a:r>
              <a:rPr lang="ru-RU" sz="4800" dirty="0" err="1" smtClean="0"/>
              <a:t>______лунным</a:t>
            </a:r>
            <a:r>
              <a:rPr lang="ru-RU" sz="4800" dirty="0" smtClean="0"/>
              <a:t> </a:t>
            </a:r>
            <a:r>
              <a:rPr lang="ru-RU" sz="4800" dirty="0" err="1" smtClean="0"/>
              <a:t>______река</a:t>
            </a:r>
            <a:r>
              <a:rPr lang="ru-RU" sz="4800" dirty="0" smtClean="0"/>
              <a:t>, под </a:t>
            </a:r>
            <a:r>
              <a:rPr lang="ru-RU" sz="4800" dirty="0" err="1" smtClean="0"/>
              <a:t>_______шум</a:t>
            </a:r>
            <a:r>
              <a:rPr lang="ru-RU" sz="4800" dirty="0" smtClean="0"/>
              <a:t> которой </a:t>
            </a:r>
            <a:r>
              <a:rPr lang="ru-RU" sz="4800" dirty="0" err="1" smtClean="0"/>
              <a:t>_____и</a:t>
            </a:r>
            <a:r>
              <a:rPr lang="ru-RU" sz="4800" dirty="0" smtClean="0"/>
              <a:t> </a:t>
            </a:r>
            <a:r>
              <a:rPr lang="ru-RU" sz="4800" dirty="0" err="1" smtClean="0"/>
              <a:t>_____текут</a:t>
            </a:r>
            <a:r>
              <a:rPr lang="ru-RU" sz="4800" dirty="0" smtClean="0"/>
              <a:t> мысли _____...</a:t>
            </a:r>
          </a:p>
          <a:p>
            <a:pPr>
              <a:buNone/>
            </a:pPr>
            <a:r>
              <a:rPr lang="ru-RU" sz="4800" dirty="0" smtClean="0"/>
              <a:t> Эта картина, возникающая в сознании каждого, кто читает _____, кажется ______ (</a:t>
            </a:r>
            <a:r>
              <a:rPr lang="ru-RU" sz="4800" i="1" dirty="0" smtClean="0"/>
              <a:t>оригинальной, традиционной, банальной, избитой): </a:t>
            </a:r>
            <a:r>
              <a:rPr lang="ru-RU" sz="4800" dirty="0" smtClean="0"/>
              <a:t>опять _____, </a:t>
            </a:r>
            <a:r>
              <a:rPr lang="ru-RU" sz="4800" dirty="0" err="1" smtClean="0"/>
              <a:t>опять</a:t>
            </a:r>
            <a:r>
              <a:rPr lang="ru-RU" sz="4800" dirty="0" smtClean="0"/>
              <a:t> одиночество, опять ___.  Правда, вместо </a:t>
            </a:r>
            <a:r>
              <a:rPr lang="ru-RU" sz="4800" dirty="0" err="1" smtClean="0"/>
              <a:t>_____гор</a:t>
            </a:r>
            <a:r>
              <a:rPr lang="ru-RU" sz="4800" dirty="0" smtClean="0"/>
              <a:t> - ______, а вместо _______ моря – всего лишь _____. Но тем не менее кажется, что это мы читали уже </a:t>
            </a:r>
            <a:r>
              <a:rPr lang="ru-RU" sz="4800" dirty="0" err="1" smtClean="0"/>
              <a:t>_____раз</a:t>
            </a:r>
            <a:r>
              <a:rPr lang="ru-RU" sz="4800" dirty="0" smtClean="0"/>
              <a:t>.</a:t>
            </a:r>
          </a:p>
          <a:p>
            <a:pPr>
              <a:buNone/>
            </a:pPr>
            <a:r>
              <a:rPr lang="ru-RU" sz="4800" dirty="0" smtClean="0"/>
              <a:t>      Но вот стихотворение прочитано… И как будто не читали вы,  а пережили это  чувство «</a:t>
            </a:r>
            <a:r>
              <a:rPr lang="ru-RU" sz="4800" dirty="0" err="1" smtClean="0"/>
              <a:t>______печали</a:t>
            </a:r>
            <a:r>
              <a:rPr lang="ru-RU" sz="4800" dirty="0" smtClean="0"/>
              <a:t>» на ________. Как же поэту удается ______ в наших _______.</a:t>
            </a:r>
          </a:p>
          <a:p>
            <a:pPr lvl="0">
              <a:buNone/>
            </a:pPr>
            <a:r>
              <a:rPr lang="ru-RU" sz="4800" dirty="0" smtClean="0"/>
              <a:t>Стихотворение, несмотря на свой небольшой объем, имеет сложное композиционное строение. Природа не связана непосредственно с _____ и настроением лирического героя, не является причиной его </a:t>
            </a:r>
            <a:r>
              <a:rPr lang="ru-RU" sz="4800" dirty="0" err="1" smtClean="0"/>
              <a:t>______излияний</a:t>
            </a:r>
            <a:r>
              <a:rPr lang="ru-RU" sz="4800" dirty="0" smtClean="0"/>
              <a:t>. Но в тоже время природа и не  </a:t>
            </a:r>
            <a:r>
              <a:rPr lang="ru-RU" sz="4800" dirty="0" err="1" smtClean="0"/>
              <a:t>______герою</a:t>
            </a:r>
            <a:r>
              <a:rPr lang="ru-RU" sz="4800" dirty="0" smtClean="0"/>
              <a:t>, она оказывается (</a:t>
            </a:r>
            <a:r>
              <a:rPr lang="ru-RU" sz="4800" i="1" dirty="0" smtClean="0"/>
              <a:t>созвучной, параллельной, тождественной)</a:t>
            </a:r>
            <a:r>
              <a:rPr lang="ru-RU" sz="4800" dirty="0" smtClean="0"/>
              <a:t> </a:t>
            </a:r>
            <a:r>
              <a:rPr lang="ru-RU" sz="4800" dirty="0" err="1" smtClean="0"/>
              <a:t>_______лирического</a:t>
            </a:r>
            <a:r>
              <a:rPr lang="ru-RU" sz="4800" dirty="0" smtClean="0"/>
              <a:t> героя: </a:t>
            </a:r>
            <a:r>
              <a:rPr lang="ru-RU" sz="4800" dirty="0" err="1" smtClean="0"/>
              <a:t>_____тишина_____душевному</a:t>
            </a:r>
            <a:r>
              <a:rPr lang="ru-RU" sz="4800" dirty="0" smtClean="0"/>
              <a:t> ______, течение реки как бы </a:t>
            </a:r>
            <a:r>
              <a:rPr lang="ru-RU" sz="4800" dirty="0" err="1" smtClean="0"/>
              <a:t>_____течение</a:t>
            </a:r>
            <a:r>
              <a:rPr lang="ru-RU" sz="4800" dirty="0" smtClean="0"/>
              <a:t> </a:t>
            </a:r>
            <a:r>
              <a:rPr lang="ru-RU" sz="4800" dirty="0" err="1" smtClean="0"/>
              <a:t>____и</a:t>
            </a:r>
            <a:r>
              <a:rPr lang="ru-RU" sz="4800" dirty="0" smtClean="0"/>
              <a:t> мыслей. Обращает внимание то, что _____ в этом стихотворении не выражают _____ человека с ______: я - ______, печаль -  ______, движение  -  _______. Напротив, они образуют ______, сливаясь в единство «</a:t>
            </a:r>
            <a:r>
              <a:rPr lang="ru-RU" sz="4800" dirty="0" err="1" smtClean="0"/>
              <a:t>_____печали</a:t>
            </a:r>
            <a:r>
              <a:rPr lang="ru-RU" sz="4800" dirty="0" smtClean="0"/>
              <a:t>». Хотя стихотворения можно поделить на четверостишья, автор не делает этого, показывая слитность чувств и переживаний.. лирического героя.</a:t>
            </a:r>
          </a:p>
          <a:p>
            <a:pPr>
              <a:buNone/>
            </a:pPr>
            <a:r>
              <a:rPr lang="ru-RU" sz="4800" dirty="0" smtClean="0"/>
              <a:t>В стихотворении есть несколько повторов: _______. Они позволяют не только выразить те или иные чувства, </a:t>
            </a:r>
            <a:r>
              <a:rPr lang="ru-RU" sz="4800" dirty="0" err="1" smtClean="0"/>
              <a:t>нр</a:t>
            </a:r>
            <a:r>
              <a:rPr lang="ru-RU" sz="4800" dirty="0" smtClean="0"/>
              <a:t> и грамматически передать переживаемое поэтом состояние (пустоты, печали, безразличия). Мы понимаем, что лирический герой </a:t>
            </a:r>
            <a:r>
              <a:rPr lang="ru-RU" sz="4800" dirty="0" err="1" smtClean="0"/>
              <a:t>_____о</a:t>
            </a:r>
            <a:r>
              <a:rPr lang="ru-RU" sz="4800" dirty="0" smtClean="0"/>
              <a:t> своей любимой. Но повтор помогает нам не только понять, но и ощутить эту переполнившую душу печаль.</a:t>
            </a:r>
          </a:p>
          <a:p>
            <a:pPr>
              <a:buNone/>
            </a:pPr>
            <a:r>
              <a:rPr lang="ru-RU" sz="4800" b="1" dirty="0" smtClean="0"/>
              <a:t> </a:t>
            </a:r>
            <a:r>
              <a:rPr lang="ru-RU" sz="4800" dirty="0" smtClean="0"/>
              <a:t>Напрасно мы будем искать в этом стихотворении  множество эпитетов, метафор, сравнений . Оно </a:t>
            </a:r>
            <a:r>
              <a:rPr lang="ru-RU" sz="4800" dirty="0" err="1" smtClean="0"/>
              <a:t>написано______</a:t>
            </a:r>
            <a:r>
              <a:rPr lang="ru-RU" sz="4800" dirty="0" smtClean="0"/>
              <a:t>. Синтаксические конструкции тоже не отличаются </a:t>
            </a:r>
            <a:r>
              <a:rPr lang="ru-RU" sz="4800" dirty="0" err="1" smtClean="0"/>
              <a:t>особой______</a:t>
            </a:r>
            <a:r>
              <a:rPr lang="ru-RU" sz="4800" dirty="0" smtClean="0"/>
              <a:t>: ______. Но эта кажущаяся простота является художественным _______, позволяющим </a:t>
            </a:r>
            <a:r>
              <a:rPr lang="ru-RU" sz="4800" dirty="0" err="1" smtClean="0"/>
              <a:t>выразить__________</a:t>
            </a:r>
            <a:r>
              <a:rPr lang="ru-RU" sz="4800" dirty="0" smtClean="0"/>
              <a:t>.</a:t>
            </a:r>
          </a:p>
          <a:p>
            <a:pPr>
              <a:buNone/>
            </a:pPr>
            <a:r>
              <a:rPr lang="ru-RU" sz="4800" i="1" dirty="0" smtClean="0"/>
              <a:t>(Какие худ. средства выразительности использует автор и какую роль они играют в раскрытии идеи стихотворения?)</a:t>
            </a:r>
            <a:endParaRPr lang="ru-RU" sz="4800" dirty="0" smtClean="0"/>
          </a:p>
          <a:p>
            <a:pPr>
              <a:buNone/>
            </a:pPr>
            <a:r>
              <a:rPr lang="ru-RU" sz="4800" dirty="0" smtClean="0"/>
              <a:t>Стихотворение </a:t>
            </a:r>
            <a:r>
              <a:rPr lang="ru-RU" sz="4800" dirty="0" err="1" smtClean="0"/>
              <a:t>написано______</a:t>
            </a:r>
            <a:r>
              <a:rPr lang="ru-RU" sz="4800" dirty="0" smtClean="0"/>
              <a:t>, излюбленным размером Пушкина. Четные строчки – с  (</a:t>
            </a:r>
            <a:r>
              <a:rPr lang="ru-RU" sz="4800" i="1" dirty="0" smtClean="0"/>
              <a:t>мужской, женской, дактилической</a:t>
            </a:r>
            <a:r>
              <a:rPr lang="ru-RU" sz="4800" dirty="0" smtClean="0"/>
              <a:t>) рифмой, а нечетные - ______.  Поэт осознавал </a:t>
            </a:r>
            <a:r>
              <a:rPr lang="ru-RU" sz="4800" dirty="0" err="1" smtClean="0"/>
              <a:t>_____форму</a:t>
            </a:r>
            <a:r>
              <a:rPr lang="ru-RU" sz="4800" dirty="0" smtClean="0"/>
              <a:t> как наиболее органичную для выражения именно таки лирических раздумий.</a:t>
            </a:r>
          </a:p>
          <a:p>
            <a:pPr>
              <a:buNone/>
            </a:pPr>
            <a:r>
              <a:rPr lang="ru-RU" sz="4800" b="1" dirty="0" smtClean="0"/>
              <a:t> </a:t>
            </a:r>
            <a:r>
              <a:rPr lang="ru-RU" sz="4800" dirty="0" smtClean="0"/>
              <a:t>Лирический герой  - это не юноша с </a:t>
            </a:r>
            <a:r>
              <a:rPr lang="ru-RU" sz="4800" dirty="0" err="1" smtClean="0"/>
              <a:t>придуманной_____</a:t>
            </a:r>
            <a:r>
              <a:rPr lang="ru-RU" sz="4800" dirty="0" smtClean="0"/>
              <a:t> тоской. Нет, это _____, </a:t>
            </a:r>
            <a:r>
              <a:rPr lang="ru-RU" sz="4800" dirty="0" err="1" smtClean="0"/>
              <a:t>______и</a:t>
            </a:r>
            <a:r>
              <a:rPr lang="ru-RU" sz="4800" dirty="0" smtClean="0"/>
              <a:t> добрый человек, который </a:t>
            </a:r>
            <a:r>
              <a:rPr lang="ru-RU" sz="4800" dirty="0" err="1" smtClean="0"/>
              <a:t>______разлуке</a:t>
            </a:r>
            <a:r>
              <a:rPr lang="ru-RU" sz="4800" dirty="0" smtClean="0"/>
              <a:t> противопоставляет жар своего сердца. Без любви нет _____, </a:t>
            </a:r>
            <a:r>
              <a:rPr lang="ru-RU" sz="4800" dirty="0" err="1" smtClean="0"/>
              <a:t>нет</a:t>
            </a:r>
            <a:r>
              <a:rPr lang="ru-RU" sz="4800" dirty="0" smtClean="0"/>
              <a:t> света. Может быть, в этом и есть разгадка того </a:t>
            </a:r>
            <a:r>
              <a:rPr lang="ru-RU" sz="4800" dirty="0" err="1" smtClean="0"/>
              <a:t>_____воздействия</a:t>
            </a:r>
            <a:r>
              <a:rPr lang="ru-RU" sz="4800" dirty="0" smtClean="0"/>
              <a:t>, </a:t>
            </a:r>
            <a:r>
              <a:rPr lang="ru-RU" sz="4800" dirty="0" err="1" smtClean="0"/>
              <a:t>которое_____на</a:t>
            </a:r>
            <a:r>
              <a:rPr lang="ru-RU" sz="4800" dirty="0" smtClean="0"/>
              <a:t> каждого это стихотворение. Поэт рассказывает то, что </a:t>
            </a:r>
            <a:r>
              <a:rPr lang="ru-RU" sz="4800" dirty="0" err="1" smtClean="0"/>
              <a:t>______в</a:t>
            </a:r>
            <a:r>
              <a:rPr lang="ru-RU" sz="4800" dirty="0" smtClean="0"/>
              <a:t> жизни с каждым из ____. Разве не переполняли нашу душу _____?! Разве не знакома нам та печаль _____, когда </a:t>
            </a:r>
            <a:r>
              <a:rPr lang="ru-RU" sz="4800" dirty="0" err="1" smtClean="0"/>
              <a:t>мы_____в</a:t>
            </a:r>
            <a:r>
              <a:rPr lang="ru-RU" sz="4800" dirty="0" smtClean="0"/>
              <a:t> себе способность, преодолев громадные ______, ощутить </a:t>
            </a:r>
            <a:r>
              <a:rPr lang="ru-RU" sz="4800" dirty="0" err="1" smtClean="0"/>
              <a:t>______и</a:t>
            </a:r>
            <a:r>
              <a:rPr lang="ru-RU" sz="4800" dirty="0" smtClean="0"/>
              <a:t> дыхание _______?!</a:t>
            </a:r>
          </a:p>
          <a:p>
            <a:pPr>
              <a:buNone/>
            </a:pPr>
            <a:r>
              <a:rPr lang="ru-RU" sz="4800" i="1" dirty="0" smtClean="0"/>
              <a:t> </a:t>
            </a:r>
            <a:endParaRPr lang="ru-RU" sz="4800" dirty="0" smtClean="0"/>
          </a:p>
          <a:p>
            <a:pPr>
              <a:buNone/>
            </a:pPr>
            <a:r>
              <a:rPr lang="ru-RU" sz="5600" dirty="0" smtClean="0"/>
              <a:t> </a:t>
            </a:r>
          </a:p>
          <a:p>
            <a:pPr>
              <a:buNone/>
            </a:pPr>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CC0066"/>
                </a:solidFill>
                <a:latin typeface="Times New Roman" pitchFamily="18" charset="0"/>
                <a:cs typeface="Times New Roman" pitchFamily="18" charset="0"/>
              </a:rPr>
              <a:t>Пожалуйста, не пишите! </a:t>
            </a:r>
            <a:br>
              <a:rPr lang="ru-RU" sz="3200" b="1" dirty="0" smtClean="0">
                <a:solidFill>
                  <a:srgbClr val="CC0066"/>
                </a:solidFill>
                <a:latin typeface="Times New Roman" pitchFamily="18" charset="0"/>
                <a:cs typeface="Times New Roman" pitchFamily="18" charset="0"/>
              </a:rPr>
            </a:br>
            <a:r>
              <a:rPr lang="ru-RU" sz="3200" b="1" dirty="0" smtClean="0">
                <a:solidFill>
                  <a:srgbClr val="CC0066"/>
                </a:solidFill>
                <a:latin typeface="Times New Roman" pitchFamily="18" charset="0"/>
                <a:cs typeface="Times New Roman" pitchFamily="18" charset="0"/>
              </a:rPr>
              <a:t>О стихах хороших и плохих</a:t>
            </a:r>
            <a:endParaRPr lang="ru-RU" sz="3200"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r>
              <a:rPr lang="ru-RU" dirty="0" smtClean="0"/>
              <a:t>Это был Сталинград, мы там погибли,</a:t>
            </a:r>
            <a:br>
              <a:rPr lang="ru-RU" dirty="0" smtClean="0"/>
            </a:br>
            <a:r>
              <a:rPr lang="ru-RU" dirty="0" smtClean="0"/>
              <a:t>Но его город мы отстояли.</a:t>
            </a:r>
            <a:br>
              <a:rPr lang="ru-RU" dirty="0" smtClean="0"/>
            </a:br>
            <a:r>
              <a:rPr lang="ru-RU" dirty="0" smtClean="0"/>
              <a:t>Кричали, кричали потом поутихли,</a:t>
            </a:r>
            <a:br>
              <a:rPr lang="ru-RU" dirty="0" smtClean="0"/>
            </a:br>
            <a:r>
              <a:rPr lang="ru-RU" dirty="0" smtClean="0"/>
              <a:t>Наверное, чуть подустали.</a:t>
            </a:r>
            <a:br>
              <a:rPr lang="ru-RU" dirty="0" smtClean="0"/>
            </a:br>
            <a:r>
              <a:rPr lang="ru-RU" dirty="0" smtClean="0"/>
              <a:t/>
            </a:r>
            <a:br>
              <a:rPr lang="ru-RU" dirty="0" smtClean="0"/>
            </a:br>
            <a:r>
              <a:rPr lang="ru-RU" dirty="0" smtClean="0"/>
              <a:t>Штыки в зубы и: "</a:t>
            </a:r>
            <a:r>
              <a:rPr lang="ru-RU" dirty="0" err="1" smtClean="0"/>
              <a:t>урааа</a:t>
            </a:r>
            <a:r>
              <a:rPr lang="ru-RU" dirty="0" smtClean="0"/>
              <a:t> Сталин",</a:t>
            </a:r>
            <a:br>
              <a:rPr lang="ru-RU" dirty="0" smtClean="0"/>
            </a:br>
            <a:r>
              <a:rPr lang="ru-RU" dirty="0" smtClean="0"/>
              <a:t>А потом ни шагу назад и расстрел.</a:t>
            </a:r>
            <a:br>
              <a:rPr lang="ru-RU" dirty="0" smtClean="0"/>
            </a:br>
            <a:r>
              <a:rPr lang="ru-RU" dirty="0" smtClean="0"/>
              <a:t>Да только стрелять нечем, нет стали.</a:t>
            </a:r>
            <a:br>
              <a:rPr lang="ru-RU" dirty="0" smtClean="0"/>
            </a:br>
            <a:r>
              <a:rPr lang="ru-RU" dirty="0" smtClean="0"/>
              <a:t>Хочу горячий чаек и в постель.</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365125"/>
            <a:ext cx="10868247" cy="1325563"/>
          </a:xfrm>
        </p:spPr>
        <p:txBody>
          <a:bodyPr>
            <a:normAutofit/>
          </a:bodyPr>
          <a:lstStyle/>
          <a:p>
            <a:pPr hangingPunct="0"/>
            <a:r>
              <a:rPr lang="ru-RU" sz="3600" b="1" dirty="0" smtClean="0">
                <a:solidFill>
                  <a:srgbClr val="CC0066"/>
                </a:solidFill>
              </a:rPr>
              <a:t>С.Л. Каганович. Обучение  анализу поэтического текста</a:t>
            </a:r>
            <a:endParaRPr lang="ru-RU" sz="3600" b="1" dirty="0">
              <a:solidFill>
                <a:srgbClr val="CC0066"/>
              </a:solidFill>
            </a:endParaRPr>
          </a:p>
        </p:txBody>
      </p:sp>
      <p:sp>
        <p:nvSpPr>
          <p:cNvPr id="3" name="Содержимое 2"/>
          <p:cNvSpPr>
            <a:spLocks noGrp="1"/>
          </p:cNvSpPr>
          <p:nvPr>
            <p:ph idx="1"/>
          </p:nvPr>
        </p:nvSpPr>
        <p:spPr/>
        <p:txBody>
          <a:bodyPr>
            <a:normAutofit fontScale="70000" lnSpcReduction="20000"/>
          </a:bodyPr>
          <a:lstStyle/>
          <a:p>
            <a:pPr hangingPunct="0">
              <a:buNone/>
            </a:pPr>
            <a:r>
              <a:rPr lang="ru-RU" b="1" dirty="0" smtClean="0">
                <a:latin typeface="Times New Roman" pitchFamily="18" charset="0"/>
                <a:cs typeface="Times New Roman" pitchFamily="18" charset="0"/>
              </a:rPr>
              <a:t>А.А. Блок: « Всякое стихотворение – покрывало, растянутое на остриях нескольких слов. Эти слова светятся, как звёзды. Из-за них существует стихотворение». </a:t>
            </a:r>
          </a:p>
          <a:p>
            <a:pPr hangingPunct="0">
              <a:buNone/>
            </a:pPr>
            <a:r>
              <a:rPr lang="ru-RU" b="1" dirty="0" smtClean="0">
                <a:latin typeface="Times New Roman" pitchFamily="18" charset="0"/>
                <a:cs typeface="Times New Roman" pitchFamily="18" charset="0"/>
              </a:rPr>
              <a:t> ЭТАП №1</a:t>
            </a:r>
            <a:endParaRPr lang="ru-RU" dirty="0" smtClean="0">
              <a:latin typeface="Times New Roman" pitchFamily="18" charset="0"/>
              <a:cs typeface="Times New Roman" pitchFamily="18" charset="0"/>
            </a:endParaRPr>
          </a:p>
          <a:p>
            <a:pPr hangingPunct="0">
              <a:buNone/>
            </a:pPr>
            <a:r>
              <a:rPr lang="ru-RU" dirty="0" smtClean="0">
                <a:latin typeface="Times New Roman" pitchFamily="18" charset="0"/>
                <a:cs typeface="Times New Roman" pitchFamily="18" charset="0"/>
              </a:rPr>
              <a:t>1</a:t>
            </a:r>
            <a:r>
              <a:rPr lang="ru-RU" u="sng" dirty="0" smtClean="0">
                <a:latin typeface="Times New Roman" pitchFamily="18" charset="0"/>
                <a:cs typeface="Times New Roman" pitchFamily="18" charset="0"/>
              </a:rPr>
              <a:t>. Попытаться сформулировать своё восприятие содержания стихотворения на уровне первого впечатления</a:t>
            </a:r>
            <a:r>
              <a:rPr lang="ru-RU" dirty="0" smtClean="0">
                <a:latin typeface="Times New Roman" pitchFamily="18" charset="0"/>
                <a:cs typeface="Times New Roman" pitchFamily="18" charset="0"/>
              </a:rPr>
              <a:t>. </a:t>
            </a:r>
            <a:r>
              <a:rPr lang="ru-RU" u="sng" dirty="0" smtClean="0">
                <a:latin typeface="Times New Roman" pitchFamily="18" charset="0"/>
                <a:cs typeface="Times New Roman" pitchFamily="18" charset="0"/>
              </a:rPr>
              <a:t>Выявить</a:t>
            </a:r>
            <a:r>
              <a:rPr lang="ru-RU" dirty="0" smtClean="0">
                <a:latin typeface="Times New Roman" pitchFamily="18" charset="0"/>
                <a:cs typeface="Times New Roman" pitchFamily="18" charset="0"/>
              </a:rPr>
              <a:t> </a:t>
            </a:r>
            <a:r>
              <a:rPr lang="ru-RU" u="sng" dirty="0" smtClean="0">
                <a:latin typeface="Times New Roman" pitchFamily="18" charset="0"/>
                <a:cs typeface="Times New Roman" pitchFamily="18" charset="0"/>
              </a:rPr>
              <a:t>ключевые образы, противоположные по эмоциональному звучанию</a:t>
            </a:r>
            <a:r>
              <a:rPr lang="ru-RU" dirty="0" smtClean="0">
                <a:latin typeface="Times New Roman" pitchFamily="18" charset="0"/>
                <a:cs typeface="Times New Roman" pitchFamily="18" charset="0"/>
              </a:rPr>
              <a:t>, взаимодействие и «борьба» которых в произведении создают его динамику, энергию, эмоциональное напряжение. Иногда они прямо названы, иногда подразумеваются, возникают в ассоциациях, в подтексте. </a:t>
            </a:r>
          </a:p>
          <a:p>
            <a:pPr hangingPunct="0">
              <a:buNone/>
            </a:pPr>
            <a:r>
              <a:rPr lang="ru-RU" dirty="0" smtClean="0">
                <a:latin typeface="Times New Roman" pitchFamily="18" charset="0"/>
                <a:cs typeface="Times New Roman" pitchFamily="18" charset="0"/>
              </a:rPr>
              <a:t>2</a:t>
            </a:r>
            <a:r>
              <a:rPr lang="ru-RU" u="sng" dirty="0" smtClean="0">
                <a:latin typeface="Times New Roman" pitchFamily="18" charset="0"/>
                <a:cs typeface="Times New Roman" pitchFamily="18" charset="0"/>
              </a:rPr>
              <a:t>. Выписать лексические цепочки</a:t>
            </a:r>
            <a:r>
              <a:rPr lang="ru-RU" dirty="0" smtClean="0">
                <a:latin typeface="Times New Roman" pitchFamily="18" charset="0"/>
                <a:cs typeface="Times New Roman" pitchFamily="18" charset="0"/>
              </a:rPr>
              <a:t>, соотносимые с каждым из этих ключевых образов.</a:t>
            </a:r>
          </a:p>
          <a:p>
            <a:pPr hangingPunct="0">
              <a:buNone/>
            </a:pPr>
            <a:r>
              <a:rPr lang="ru-RU" dirty="0" smtClean="0">
                <a:latin typeface="Times New Roman" pitchFamily="18" charset="0"/>
                <a:cs typeface="Times New Roman" pitchFamily="18" charset="0"/>
              </a:rPr>
              <a:t>3.</a:t>
            </a:r>
            <a:r>
              <a:rPr lang="ru-RU" u="sng" dirty="0" smtClean="0">
                <a:latin typeface="Times New Roman" pitchFamily="18" charset="0"/>
                <a:cs typeface="Times New Roman" pitchFamily="18" charset="0"/>
              </a:rPr>
              <a:t>Выявить сопутствующие образы</a:t>
            </a:r>
            <a:r>
              <a:rPr lang="ru-RU" dirty="0" smtClean="0">
                <a:latin typeface="Times New Roman" pitchFamily="18" charset="0"/>
                <a:cs typeface="Times New Roman" pitchFamily="18" charset="0"/>
              </a:rPr>
              <a:t>, позволяющие расширить, углубить или конкретизировать значение основных.</a:t>
            </a:r>
          </a:p>
          <a:p>
            <a:pPr hangingPunct="0">
              <a:buNone/>
            </a:pPr>
            <a:r>
              <a:rPr lang="ru-RU" dirty="0" smtClean="0">
                <a:latin typeface="Times New Roman" pitchFamily="18" charset="0"/>
                <a:cs typeface="Times New Roman" pitchFamily="18" charset="0"/>
              </a:rPr>
              <a:t>4</a:t>
            </a:r>
            <a:r>
              <a:rPr lang="ru-RU" u="sng" dirty="0" smtClean="0">
                <a:latin typeface="Times New Roman" pitchFamily="18" charset="0"/>
                <a:cs typeface="Times New Roman" pitchFamily="18" charset="0"/>
              </a:rPr>
              <a:t>. Выстроить все возможные ассоциативные ряды</a:t>
            </a:r>
            <a:r>
              <a:rPr lang="ru-RU" dirty="0" smtClean="0">
                <a:latin typeface="Times New Roman" pitchFamily="18" charset="0"/>
                <a:cs typeface="Times New Roman" pitchFamily="18" charset="0"/>
              </a:rPr>
              <a:t>, уводящие в глубину содержания, позволяющие охватить разные уровни и оттенки смысла.</a:t>
            </a:r>
          </a:p>
          <a:p>
            <a:pPr hangingPunct="0">
              <a:buNone/>
            </a:pPr>
            <a:r>
              <a:rPr lang="ru-RU" dirty="0" smtClean="0">
                <a:latin typeface="Times New Roman" pitchFamily="18" charset="0"/>
                <a:cs typeface="Times New Roman" pitchFamily="18" charset="0"/>
              </a:rPr>
              <a:t>5. </a:t>
            </a:r>
            <a:r>
              <a:rPr lang="ru-RU" u="sng" dirty="0" smtClean="0">
                <a:latin typeface="Times New Roman" pitchFamily="18" charset="0"/>
                <a:cs typeface="Times New Roman" pitchFamily="18" charset="0"/>
              </a:rPr>
              <a:t>Дать интерпретацию произведения, вытекающую из первого этапа анализа.</a:t>
            </a:r>
            <a:endParaRPr lang="ru-RU" dirty="0" smtClean="0">
              <a:latin typeface="Times New Roman" pitchFamily="18" charset="0"/>
              <a:cs typeface="Times New Roman" pitchFamily="18" charset="0"/>
            </a:endParaRPr>
          </a:p>
          <a:p>
            <a:pPr hangingPunct="0">
              <a:buNone/>
            </a:pPr>
            <a:r>
              <a:rPr lang="ru-RU" b="1"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hangingPunct="0"/>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solidFill>
                  <a:srgbClr val="CC0066"/>
                </a:solidFill>
                <a:latin typeface="Times New Roman" pitchFamily="18" charset="0"/>
                <a:cs typeface="Times New Roman" pitchFamily="18" charset="0"/>
              </a:rPr>
              <a:t>«И долго буду тем любезен я народу, что чувства добрые я лирой пробуждал…»</a:t>
            </a:r>
            <a:endParaRPr lang="ru-RU" sz="3600"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62500" lnSpcReduction="20000"/>
          </a:bodyPr>
          <a:lstStyle/>
          <a:p>
            <a:pPr algn="ctr">
              <a:buNone/>
            </a:pPr>
            <a:r>
              <a:rPr lang="ru-RU" b="1" dirty="0" smtClean="0">
                <a:latin typeface="Times New Roman" pitchFamily="18" charset="0"/>
                <a:cs typeface="Times New Roman" pitchFamily="18" charset="0"/>
              </a:rPr>
              <a:t>Ах Астахова</a:t>
            </a:r>
          </a:p>
          <a:p>
            <a:pPr>
              <a:buNone/>
            </a:pPr>
            <a:r>
              <a:rPr lang="ru-RU" dirty="0" smtClean="0">
                <a:latin typeface="Times New Roman" pitchFamily="18" charset="0"/>
                <a:cs typeface="Times New Roman" pitchFamily="18" charset="0"/>
              </a:rPr>
              <a:t>    Мой вам совет: при любых обстоятельствах</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Делайте вид, что на сердце покой.</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Это ваш шанс избежать обязательства</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Всем объяснять, что случилось с тобой!</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Будьте приветливы, доброжелательны,</a:t>
            </a:r>
            <a:br>
              <a:rPr lang="ru-RU" dirty="0" smtClean="0">
                <a:latin typeface="Times New Roman" pitchFamily="18" charset="0"/>
                <a:cs typeface="Times New Roman" pitchFamily="18" charset="0"/>
              </a:rPr>
            </a:br>
            <a:r>
              <a:rPr lang="ru-RU" dirty="0" err="1" smtClean="0">
                <a:latin typeface="Times New Roman" pitchFamily="18" charset="0"/>
                <a:cs typeface="Times New Roman" pitchFamily="18" charset="0"/>
              </a:rPr>
              <a:t>Стрессоустойчивы</a:t>
            </a:r>
            <a:r>
              <a:rPr lang="ru-RU" dirty="0" smtClean="0">
                <a:latin typeface="Times New Roman" pitchFamily="18" charset="0"/>
                <a:cs typeface="Times New Roman" pitchFamily="18" charset="0"/>
              </a:rPr>
              <a:t>, в чем-то просты.</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Много читайте, тогда обязательно</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Речи и мысли не будут пусты.</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Не осуждайте других, не злорадствуйте!</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Помните истину: прошлого нет.</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Возраст неважен, указанный в паспорте,</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Только душа знает, сколько вам лет.</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Будет тогда в жизни все замечательно,</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Снимет любую печаль, как рукой!</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Но главное здесь — при любых обстоятельствах</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Делайте вид, что на сердце покой.</a:t>
            </a:r>
            <a:endParaRPr lang="ru-RU"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C0066"/>
                </a:solidFill>
                <a:latin typeface="Times New Roman" pitchFamily="18" charset="0"/>
                <a:cs typeface="Times New Roman" pitchFamily="18" charset="0"/>
              </a:rPr>
              <a:t>«И долго буду тем любезен я народу, что чувства добрые я лирой пробуждал…»</a:t>
            </a:r>
            <a:endParaRPr lang="ru-RU" dirty="0">
              <a:solidFill>
                <a:srgbClr val="CC0066"/>
              </a:solidFill>
            </a:endParaRPr>
          </a:p>
        </p:txBody>
      </p:sp>
      <p:sp>
        <p:nvSpPr>
          <p:cNvPr id="3" name="Содержимое 2"/>
          <p:cNvSpPr>
            <a:spLocks noGrp="1"/>
          </p:cNvSpPr>
          <p:nvPr>
            <p:ph idx="1"/>
          </p:nvPr>
        </p:nvSpPr>
        <p:spPr/>
        <p:txBody>
          <a:bodyPr>
            <a:normAutofit fontScale="77500" lnSpcReduction="20000"/>
          </a:bodyPr>
          <a:lstStyle/>
          <a:p>
            <a:pPr>
              <a:buNone/>
            </a:pPr>
            <a:r>
              <a:rPr lang="ru-RU" dirty="0" smtClean="0">
                <a:latin typeface="Times New Roman" pitchFamily="18" charset="0"/>
                <a:cs typeface="Times New Roman" pitchFamily="18" charset="0"/>
              </a:rPr>
              <a:t>Я теперь без труда грусть меняю на смех..."</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Я теперь без труда грусть меняю на смех,</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Я теперь не держу проходящее мимо:</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Ты просил меня стать самой сильной из всех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Так любуйся, насколько я неуязвима!</a:t>
            </a:r>
          </a:p>
          <a:p>
            <a:pPr>
              <a:buNone/>
            </a:pP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Я теперь не сижу в тишине гробовой,</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Не впадаю в тоску, не впадаю в немилость:</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Ты просил меня брать все от жизни с лихвой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Так смотри же, как много во мне поместилось!</a:t>
            </a:r>
          </a:p>
          <a:p>
            <a:pPr>
              <a:buNone/>
            </a:pP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Но что лучше всего: я умею любить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Так умею любить, что другим и не снилось!</a:t>
            </a:r>
          </a:p>
          <a:p>
            <a:pPr>
              <a:buNone/>
            </a:pP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Ты учил меня лгать и учил меня жить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Так гордись, наконец: я всему научилась!</a:t>
            </a:r>
          </a:p>
          <a:p>
            <a:endParaRPr lang="ru-RU" dirty="0" smtClean="0"/>
          </a:p>
          <a:p>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C0066"/>
                </a:solidFill>
                <a:latin typeface="Times New Roman" pitchFamily="18" charset="0"/>
                <a:cs typeface="Times New Roman" pitchFamily="18" charset="0"/>
              </a:rPr>
              <a:t>«И долго буду тем любезен я народу, что чувства добрые я лирой пробуждал…»</a:t>
            </a:r>
            <a:endParaRPr lang="ru-RU" dirty="0"/>
          </a:p>
        </p:txBody>
      </p:sp>
      <p:sp>
        <p:nvSpPr>
          <p:cNvPr id="3" name="Содержимое 2"/>
          <p:cNvSpPr>
            <a:spLocks noGrp="1"/>
          </p:cNvSpPr>
          <p:nvPr>
            <p:ph idx="1"/>
          </p:nvPr>
        </p:nvSpPr>
        <p:spPr/>
        <p:txBody>
          <a:bodyPr/>
          <a:lstStyle/>
          <a:p>
            <a:pPr>
              <a:buNone/>
            </a:pPr>
            <a:r>
              <a:rPr lang="ru-RU" dirty="0" smtClean="0">
                <a:latin typeface="Times New Roman" pitchFamily="18" charset="0"/>
                <a:cs typeface="Times New Roman" pitchFamily="18" charset="0"/>
              </a:rPr>
              <a:t>Поэт в </a:t>
            </a:r>
            <a:r>
              <a:rPr lang="ru-RU" dirty="0" err="1" smtClean="0">
                <a:latin typeface="Times New Roman" pitchFamily="18" charset="0"/>
                <a:cs typeface="Times New Roman" pitchFamily="18" charset="0"/>
              </a:rPr>
              <a:t>Росии</a:t>
            </a:r>
            <a:r>
              <a:rPr lang="ru-RU" dirty="0" smtClean="0">
                <a:latin typeface="Times New Roman" pitchFamily="18" charset="0"/>
                <a:cs typeface="Times New Roman" pitchFamily="18" charset="0"/>
              </a:rPr>
              <a:t> – больше чем поэт.</a:t>
            </a:r>
          </a:p>
          <a:p>
            <a:pPr>
              <a:buNone/>
            </a:pPr>
            <a:r>
              <a:rPr lang="ru-RU" dirty="0" smtClean="0">
                <a:latin typeface="Times New Roman" pitchFamily="18" charset="0"/>
                <a:cs typeface="Times New Roman" pitchFamily="18" charset="0"/>
              </a:rPr>
              <a:t> В ней суждено поэтами рождаться</a:t>
            </a:r>
          </a:p>
          <a:p>
            <a:pPr>
              <a:buNone/>
            </a:pPr>
            <a:r>
              <a:rPr lang="ru-RU" dirty="0" smtClean="0">
                <a:latin typeface="Times New Roman" pitchFamily="18" charset="0"/>
                <a:cs typeface="Times New Roman" pitchFamily="18" charset="0"/>
              </a:rPr>
              <a:t>лишь тем, в ком бродит дух гражданства, </a:t>
            </a:r>
          </a:p>
          <a:p>
            <a:pPr>
              <a:buNone/>
            </a:pPr>
            <a:r>
              <a:rPr lang="ru-RU" dirty="0" smtClean="0">
                <a:latin typeface="Times New Roman" pitchFamily="18" charset="0"/>
                <a:cs typeface="Times New Roman" pitchFamily="18" charset="0"/>
              </a:rPr>
              <a:t>кому уюта нет, покоя нет.</a:t>
            </a:r>
          </a:p>
          <a:p>
            <a:pPr>
              <a:buNone/>
            </a:pPr>
            <a:r>
              <a:rPr lang="ru-RU" dirty="0" smtClean="0">
                <a:latin typeface="Times New Roman" pitchFamily="18" charset="0"/>
                <a:cs typeface="Times New Roman" pitchFamily="18" charset="0"/>
              </a:rPr>
              <a:t> (Е. Евтушенко)</a:t>
            </a:r>
            <a:endParaRPr lang="ru-RU"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lgn="ctr">
              <a:buNone/>
            </a:pPr>
            <a:r>
              <a:rPr lang="ru-RU" dirty="0" smtClean="0">
                <a:latin typeface="Times New Roman" pitchFamily="18" charset="0"/>
                <a:cs typeface="Times New Roman" pitchFamily="18" charset="0"/>
              </a:rPr>
              <a:t>Материал подготовлен методистом МБУ ДПО « УМОЦ» Е. В. Серебряковой</a:t>
            </a:r>
            <a:endParaRPr lang="ru-RU"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rPr>
              <a:t>С.Л. Каганович. Обучение  анализу поэтического текста</a:t>
            </a:r>
            <a:endParaRPr lang="ru-RU" dirty="0">
              <a:solidFill>
                <a:srgbClr val="CC0066"/>
              </a:solidFill>
            </a:endParaRPr>
          </a:p>
        </p:txBody>
      </p:sp>
      <p:sp>
        <p:nvSpPr>
          <p:cNvPr id="3" name="Содержимое 2"/>
          <p:cNvSpPr>
            <a:spLocks noGrp="1"/>
          </p:cNvSpPr>
          <p:nvPr>
            <p:ph idx="1"/>
          </p:nvPr>
        </p:nvSpPr>
        <p:spPr/>
        <p:txBody>
          <a:bodyPr>
            <a:normAutofit fontScale="92500" lnSpcReduction="10000"/>
          </a:bodyPr>
          <a:lstStyle/>
          <a:p>
            <a:pPr hangingPunct="0">
              <a:buNone/>
            </a:pPr>
            <a:r>
              <a:rPr lang="ru-RU" b="1" dirty="0" smtClean="0"/>
              <a:t> </a:t>
            </a:r>
            <a:r>
              <a:rPr lang="ru-RU" b="1" dirty="0" smtClean="0">
                <a:latin typeface="Times New Roman" pitchFamily="18" charset="0"/>
                <a:cs typeface="Times New Roman" pitchFamily="18" charset="0"/>
              </a:rPr>
              <a:t>Этап №2</a:t>
            </a:r>
            <a:endParaRPr lang="ru-RU" dirty="0" smtClean="0">
              <a:latin typeface="Times New Roman" pitchFamily="18" charset="0"/>
              <a:cs typeface="Times New Roman" pitchFamily="18" charset="0"/>
            </a:endParaRPr>
          </a:p>
          <a:p>
            <a:pPr hangingPunct="0"/>
            <a:r>
              <a:rPr lang="ru-RU" dirty="0" smtClean="0">
                <a:latin typeface="Times New Roman" pitchFamily="18" charset="0"/>
                <a:cs typeface="Times New Roman" pitchFamily="18" charset="0"/>
              </a:rPr>
              <a:t>1.</a:t>
            </a:r>
            <a:r>
              <a:rPr lang="ru-RU" u="sng" dirty="0" smtClean="0">
                <a:latin typeface="Times New Roman" pitchFamily="18" charset="0"/>
                <a:cs typeface="Times New Roman" pitchFamily="18" charset="0"/>
              </a:rPr>
              <a:t>Выявить, какие изобразительные средства способствуют созданию ключевых образов и расширению их значения</a:t>
            </a:r>
            <a:r>
              <a:rPr lang="ru-RU" dirty="0" smtClean="0">
                <a:latin typeface="Times New Roman" pitchFamily="18" charset="0"/>
                <a:cs typeface="Times New Roman" pitchFamily="18" charset="0"/>
              </a:rPr>
              <a:t>: эпитеты, сравнения, метафоры и т.д.).</a:t>
            </a:r>
          </a:p>
          <a:p>
            <a:pPr hangingPunct="0"/>
            <a:r>
              <a:rPr lang="ru-RU" dirty="0" smtClean="0">
                <a:latin typeface="Times New Roman" pitchFamily="18" charset="0"/>
                <a:cs typeface="Times New Roman" pitchFamily="18" charset="0"/>
              </a:rPr>
              <a:t>2. </a:t>
            </a:r>
            <a:r>
              <a:rPr lang="ru-RU" u="sng" dirty="0" smtClean="0">
                <a:latin typeface="Times New Roman" pitchFamily="18" charset="0"/>
                <a:cs typeface="Times New Roman" pitchFamily="18" charset="0"/>
              </a:rPr>
              <a:t>Выявить «вспомогательные» художественные средства и приёмы</a:t>
            </a:r>
            <a:r>
              <a:rPr lang="ru-RU" dirty="0" smtClean="0">
                <a:latin typeface="Times New Roman" pitchFamily="18" charset="0"/>
                <a:cs typeface="Times New Roman" pitchFamily="18" charset="0"/>
              </a:rPr>
              <a:t>, определяющие именно такое звучание стиха: строфика, рифмовка, особенности ритма и интонации ( в свою очередь зависящие от размера, длины строк, рифмы – мужской, женской, особенностей синтаксиса, наличия инверсий, повторов и т.п.). Обратить внимание на звукопись, её влияние на смысл и художественное оформление образа.</a:t>
            </a:r>
          </a:p>
          <a:p>
            <a:pPr hangingPunct="0"/>
            <a:r>
              <a:rPr lang="ru-RU" dirty="0" smtClean="0">
                <a:latin typeface="Times New Roman" pitchFamily="18" charset="0"/>
                <a:cs typeface="Times New Roman" pitchFamily="18" charset="0"/>
              </a:rPr>
              <a:t>3. </a:t>
            </a:r>
            <a:r>
              <a:rPr lang="ru-RU" u="sng" dirty="0" smtClean="0">
                <a:latin typeface="Times New Roman" pitchFamily="18" charset="0"/>
                <a:cs typeface="Times New Roman" pitchFamily="18" charset="0"/>
              </a:rPr>
              <a:t>Уточнить интерпретацию текста, сформулировать авторскую позицию и своё отношение к ней</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hangingPunct="0"/>
            <a:r>
              <a:rPr lang="ru-RU" dirty="0" smtClean="0">
                <a:solidFill>
                  <a:srgbClr val="CC0066"/>
                </a:solidFill>
                <a:latin typeface="Times New Roman" pitchFamily="18" charset="0"/>
                <a:cs typeface="Times New Roman" pitchFamily="18" charset="0"/>
              </a:rPr>
              <a:t>А.С.Пушкин «Виноград»</a:t>
            </a:r>
            <a:r>
              <a:rPr lang="ru-RU" dirty="0" smtClean="0"/>
              <a:t/>
            </a:r>
            <a:br>
              <a:rPr lang="ru-RU" dirty="0" smtClean="0"/>
            </a:br>
            <a:r>
              <a:rPr lang="ru-RU" dirty="0" smtClean="0"/>
              <a:t> </a:t>
            </a:r>
            <a:endParaRPr lang="ru-RU" dirty="0"/>
          </a:p>
        </p:txBody>
      </p:sp>
      <p:sp>
        <p:nvSpPr>
          <p:cNvPr id="3" name="Содержимое 2"/>
          <p:cNvSpPr>
            <a:spLocks noGrp="1"/>
          </p:cNvSpPr>
          <p:nvPr>
            <p:ph idx="1"/>
          </p:nvPr>
        </p:nvSpPr>
        <p:spPr/>
        <p:txBody>
          <a:bodyPr>
            <a:normAutofit lnSpcReduction="10000"/>
          </a:bodyPr>
          <a:lstStyle/>
          <a:p>
            <a:pPr hangingPunct="0">
              <a:buNone/>
            </a:pPr>
            <a:r>
              <a:rPr lang="ru-RU" i="1" dirty="0" smtClean="0"/>
              <a:t>Не стану я жалеть о розах,</a:t>
            </a:r>
          </a:p>
          <a:p>
            <a:pPr hangingPunct="0">
              <a:buNone/>
            </a:pPr>
            <a:r>
              <a:rPr lang="ru-RU" i="1" dirty="0" smtClean="0"/>
              <a:t>Увядших с лёгкою весной;</a:t>
            </a:r>
          </a:p>
          <a:p>
            <a:pPr hangingPunct="0">
              <a:buNone/>
            </a:pPr>
            <a:r>
              <a:rPr lang="ru-RU" i="1" dirty="0" smtClean="0"/>
              <a:t>Мне мил и виноград на лозах,</a:t>
            </a:r>
          </a:p>
          <a:p>
            <a:pPr hangingPunct="0">
              <a:buNone/>
            </a:pPr>
            <a:r>
              <a:rPr lang="ru-RU" i="1" dirty="0" smtClean="0"/>
              <a:t>В кистях созревший под горой, </a:t>
            </a:r>
          </a:p>
          <a:p>
            <a:pPr hangingPunct="0">
              <a:buNone/>
            </a:pPr>
            <a:r>
              <a:rPr lang="ru-RU" i="1" dirty="0" smtClean="0"/>
              <a:t>Краса моей долины злачной,</a:t>
            </a:r>
          </a:p>
          <a:p>
            <a:pPr hangingPunct="0">
              <a:buNone/>
            </a:pPr>
            <a:r>
              <a:rPr lang="ru-RU" i="1" dirty="0" smtClean="0"/>
              <a:t>Отрада осени златой, </a:t>
            </a:r>
          </a:p>
          <a:p>
            <a:pPr hangingPunct="0">
              <a:buNone/>
            </a:pPr>
            <a:r>
              <a:rPr lang="ru-RU" i="1" dirty="0" smtClean="0"/>
              <a:t>Продолговатый и прозрачный, </a:t>
            </a:r>
          </a:p>
          <a:p>
            <a:pPr hangingPunct="0">
              <a:buNone/>
            </a:pPr>
            <a:r>
              <a:rPr lang="ru-RU" i="1" dirty="0" smtClean="0"/>
              <a:t>Как персты девы молодой.</a:t>
            </a:r>
          </a:p>
          <a:p>
            <a:pPr hangingPunct="0">
              <a:buNone/>
            </a:pPr>
            <a:r>
              <a:rPr lang="ru-RU" dirty="0" smtClean="0"/>
              <a:t>                               1824г.</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latin typeface="Times New Roman" pitchFamily="18" charset="0"/>
                <a:cs typeface="Times New Roman" pitchFamily="18" charset="0"/>
              </a:rPr>
              <a:t>Первый этап восприятия текста</a:t>
            </a:r>
            <a:endParaRPr lang="ru-RU" b="1" dirty="0">
              <a:solidFill>
                <a:srgbClr val="CC0066"/>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hangingPunct="0"/>
            <a:r>
              <a:rPr lang="ru-RU" dirty="0" smtClean="0">
                <a:solidFill>
                  <a:schemeClr val="dk1"/>
                </a:solidFill>
              </a:rPr>
              <a:t>Розы : увядшие, лёгкая весна (эпитет)</a:t>
            </a:r>
          </a:p>
          <a:p>
            <a:pPr hangingPunct="0"/>
            <a:endParaRPr lang="ru-RU" dirty="0" smtClean="0"/>
          </a:p>
          <a:p>
            <a:pPr hangingPunct="0"/>
            <a:r>
              <a:rPr lang="ru-RU" dirty="0" smtClean="0">
                <a:solidFill>
                  <a:schemeClr val="dk1"/>
                </a:solidFill>
              </a:rPr>
              <a:t>Виноград: краса долины </a:t>
            </a:r>
            <a:r>
              <a:rPr lang="ru-RU" i="1" dirty="0" smtClean="0">
                <a:solidFill>
                  <a:schemeClr val="dk1"/>
                </a:solidFill>
              </a:rPr>
              <a:t>злачной*</a:t>
            </a:r>
            <a:r>
              <a:rPr lang="ru-RU" dirty="0" smtClean="0">
                <a:solidFill>
                  <a:schemeClr val="dk1"/>
                </a:solidFill>
              </a:rPr>
              <a:t> (метафора, эпитет), отрада осени златой (эпитет), продолговатый, прозрачный (эпитеты), как </a:t>
            </a:r>
            <a:r>
              <a:rPr lang="ru-RU" i="1" dirty="0" smtClean="0">
                <a:solidFill>
                  <a:schemeClr val="dk1"/>
                </a:solidFill>
              </a:rPr>
              <a:t>персты*</a:t>
            </a:r>
            <a:r>
              <a:rPr lang="ru-RU" dirty="0" smtClean="0">
                <a:solidFill>
                  <a:schemeClr val="dk1"/>
                </a:solidFill>
              </a:rPr>
              <a:t> (сравнение), дева молодая (эпитет)</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C0066"/>
                </a:solidFill>
              </a:rPr>
              <a:t>2 этап анализа. Розы:</a:t>
            </a:r>
            <a:r>
              <a:rPr lang="ru-RU" dirty="0" smtClean="0"/>
              <a:t/>
            </a:r>
            <a:br>
              <a:rPr lang="ru-RU" dirty="0" smtClean="0"/>
            </a:br>
            <a:endParaRPr lang="ru-RU" dirty="0"/>
          </a:p>
        </p:txBody>
      </p:sp>
      <p:graphicFrame>
        <p:nvGraphicFramePr>
          <p:cNvPr id="4" name="Содержимое 3"/>
          <p:cNvGraphicFramePr>
            <a:graphicFrameLocks noGrp="1"/>
          </p:cNvGraphicFramePr>
          <p:nvPr>
            <p:ph idx="1"/>
          </p:nvPr>
        </p:nvGraphicFramePr>
        <p:xfrm>
          <a:off x="838200" y="1825625"/>
          <a:ext cx="10515600" cy="210312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ru-RU" sz="1800" b="1" kern="1200" dirty="0" smtClean="0">
                          <a:solidFill>
                            <a:schemeClr val="lt1"/>
                          </a:solidFill>
                          <a:latin typeface="+mn-lt"/>
                          <a:ea typeface="+mn-ea"/>
                          <a:cs typeface="+mn-cs"/>
                        </a:rPr>
                        <a:t>Лексическая цепочка с указанием изобразительных средств</a:t>
                      </a:r>
                      <a:endParaRPr lang="ru-RU" dirty="0"/>
                    </a:p>
                  </a:txBody>
                  <a:tcPr/>
                </a:tc>
                <a:tc>
                  <a:txBody>
                    <a:bodyPr/>
                    <a:lstStyle/>
                    <a:p>
                      <a:r>
                        <a:rPr lang="ru-RU" sz="1800" b="1" kern="1200" dirty="0" smtClean="0">
                          <a:solidFill>
                            <a:schemeClr val="lt1"/>
                          </a:solidFill>
                          <a:latin typeface="+mn-lt"/>
                          <a:ea typeface="+mn-ea"/>
                          <a:cs typeface="+mn-cs"/>
                        </a:rPr>
                        <a:t>Ассоциации</a:t>
                      </a:r>
                      <a:endParaRPr lang="ru-RU" dirty="0"/>
                    </a:p>
                  </a:txBody>
                  <a:tcPr/>
                </a:tc>
              </a:tr>
              <a:tr h="370840">
                <a:tc>
                  <a:txBody>
                    <a:bodyPr/>
                    <a:lstStyle/>
                    <a:p>
                      <a:pPr hangingPunct="0"/>
                      <a:r>
                        <a:rPr lang="ru-RU" sz="1800" kern="1200" dirty="0" smtClean="0">
                          <a:solidFill>
                            <a:schemeClr val="dk1"/>
                          </a:solidFill>
                          <a:latin typeface="+mn-lt"/>
                          <a:ea typeface="+mn-ea"/>
                          <a:cs typeface="+mn-cs"/>
                        </a:rPr>
                        <a:t>Розы</a:t>
                      </a:r>
                    </a:p>
                    <a:p>
                      <a:pPr hangingPunct="0"/>
                      <a:r>
                        <a:rPr lang="ru-RU" sz="1800" kern="1200" dirty="0" smtClean="0">
                          <a:solidFill>
                            <a:schemeClr val="dk1"/>
                          </a:solidFill>
                          <a:latin typeface="+mn-lt"/>
                          <a:ea typeface="+mn-ea"/>
                          <a:cs typeface="+mn-cs"/>
                        </a:rPr>
                        <a:t> </a:t>
                      </a:r>
                    </a:p>
                    <a:p>
                      <a:pPr hangingPunct="0"/>
                      <a:r>
                        <a:rPr lang="ru-RU" sz="1800" kern="1200" dirty="0" smtClean="0">
                          <a:solidFill>
                            <a:schemeClr val="dk1"/>
                          </a:solidFill>
                          <a:latin typeface="+mn-lt"/>
                          <a:ea typeface="+mn-ea"/>
                          <a:cs typeface="+mn-cs"/>
                        </a:rPr>
                        <a:t> </a:t>
                      </a:r>
                    </a:p>
                    <a:p>
                      <a:pPr hangingPunct="0"/>
                      <a:r>
                        <a:rPr lang="ru-RU" sz="1800" kern="1200" dirty="0" smtClean="0">
                          <a:solidFill>
                            <a:schemeClr val="dk1"/>
                          </a:solidFill>
                          <a:latin typeface="+mn-lt"/>
                          <a:ea typeface="+mn-ea"/>
                          <a:cs typeface="+mn-cs"/>
                        </a:rPr>
                        <a:t> Увядшие, </a:t>
                      </a:r>
                    </a:p>
                    <a:p>
                      <a:r>
                        <a:rPr lang="ru-RU" sz="1800" kern="1200" dirty="0" smtClean="0">
                          <a:solidFill>
                            <a:schemeClr val="dk1"/>
                          </a:solidFill>
                          <a:latin typeface="+mn-lt"/>
                          <a:ea typeface="+mn-ea"/>
                          <a:cs typeface="+mn-cs"/>
                        </a:rPr>
                        <a:t>Лёгкая весна (эпитет)</a:t>
                      </a:r>
                      <a:endParaRPr lang="ru-RU" dirty="0"/>
                    </a:p>
                  </a:txBody>
                  <a:tcPr/>
                </a:tc>
                <a:tc>
                  <a:txBody>
                    <a:bodyPr/>
                    <a:lstStyle/>
                    <a:p>
                      <a:pPr hangingPunct="0"/>
                      <a:r>
                        <a:rPr lang="ru-RU" sz="1800" kern="1200" dirty="0" smtClean="0">
                          <a:solidFill>
                            <a:schemeClr val="dk1"/>
                          </a:solidFill>
                          <a:latin typeface="+mn-lt"/>
                          <a:ea typeface="+mn-ea"/>
                          <a:cs typeface="+mn-cs"/>
                        </a:rPr>
                        <a:t>Весна, красота, молодость, дева-роза, любовь, счастье.</a:t>
                      </a:r>
                    </a:p>
                    <a:p>
                      <a:pPr hangingPunct="0"/>
                      <a:r>
                        <a:rPr lang="ru-RU" sz="1800" kern="1200" dirty="0" smtClean="0">
                          <a:solidFill>
                            <a:schemeClr val="dk1"/>
                          </a:solidFill>
                          <a:latin typeface="+mn-lt"/>
                          <a:ea typeface="+mn-ea"/>
                          <a:cs typeface="+mn-cs"/>
                        </a:rPr>
                        <a:t> </a:t>
                      </a:r>
                    </a:p>
                    <a:p>
                      <a:r>
                        <a:rPr lang="ru-RU" sz="1800" kern="1200" dirty="0" smtClean="0">
                          <a:solidFill>
                            <a:schemeClr val="dk1"/>
                          </a:solidFill>
                          <a:latin typeface="+mn-lt"/>
                          <a:ea typeface="+mn-ea"/>
                          <a:cs typeface="+mn-cs"/>
                        </a:rPr>
                        <a:t>Быстротечность жизни, недолговечность красоты</a:t>
                      </a:r>
                      <a:endParaRPr lang="ru-RU"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hangingPunct="0"/>
            <a:r>
              <a:rPr lang="ru-RU" b="1" dirty="0" smtClean="0">
                <a:solidFill>
                  <a:srgbClr val="CC0066"/>
                </a:solidFill>
              </a:rPr>
              <a:t>Виноград:</a:t>
            </a:r>
            <a:endParaRPr lang="ru-RU" b="1" dirty="0">
              <a:solidFill>
                <a:srgbClr val="CC0066"/>
              </a:solidFill>
            </a:endParaRPr>
          </a:p>
        </p:txBody>
      </p:sp>
      <p:graphicFrame>
        <p:nvGraphicFramePr>
          <p:cNvPr id="4" name="Содержимое 3"/>
          <p:cNvGraphicFramePr>
            <a:graphicFrameLocks noGrp="1"/>
          </p:cNvGraphicFramePr>
          <p:nvPr>
            <p:ph idx="1"/>
          </p:nvPr>
        </p:nvGraphicFramePr>
        <p:xfrm>
          <a:off x="838200" y="1825625"/>
          <a:ext cx="10515600" cy="2926080"/>
        </p:xfrm>
        <a:graphic>
          <a:graphicData uri="http://schemas.openxmlformats.org/drawingml/2006/table">
            <a:tbl>
              <a:tblPr firstRow="1" bandRow="1">
                <a:tableStyleId>{5C22544A-7EE6-4342-B048-85BDC9FD1C3A}</a:tableStyleId>
              </a:tblPr>
              <a:tblGrid>
                <a:gridCol w="5257800"/>
                <a:gridCol w="5257800"/>
              </a:tblGrid>
              <a:tr h="370840">
                <a:tc>
                  <a:txBody>
                    <a:bodyPr/>
                    <a:lstStyle/>
                    <a:p>
                      <a:r>
                        <a:rPr lang="ru-RU" sz="1800" b="1" kern="1200" dirty="0" smtClean="0">
                          <a:solidFill>
                            <a:schemeClr val="lt1"/>
                          </a:solidFill>
                          <a:latin typeface="+mn-lt"/>
                          <a:ea typeface="+mn-ea"/>
                          <a:cs typeface="+mn-cs"/>
                        </a:rPr>
                        <a:t>Лексическая цепочка с указанием изобразительных средств</a:t>
                      </a:r>
                      <a:endParaRPr lang="ru-RU" dirty="0"/>
                    </a:p>
                  </a:txBody>
                  <a:tcPr/>
                </a:tc>
                <a:tc>
                  <a:txBody>
                    <a:bodyPr/>
                    <a:lstStyle/>
                    <a:p>
                      <a:r>
                        <a:rPr lang="ru-RU" sz="1800" b="1" kern="1200" dirty="0" smtClean="0">
                          <a:solidFill>
                            <a:schemeClr val="lt1"/>
                          </a:solidFill>
                          <a:latin typeface="+mn-lt"/>
                          <a:ea typeface="+mn-ea"/>
                          <a:cs typeface="+mn-cs"/>
                        </a:rPr>
                        <a:t>Ассоциации</a:t>
                      </a:r>
                      <a:endParaRPr lang="ru-RU" dirty="0"/>
                    </a:p>
                  </a:txBody>
                  <a:tcPr/>
                </a:tc>
              </a:tr>
              <a:tr h="370840">
                <a:tc>
                  <a:txBody>
                    <a:bodyPr/>
                    <a:lstStyle/>
                    <a:p>
                      <a:pPr hangingPunct="0"/>
                      <a:r>
                        <a:rPr lang="ru-RU" sz="1800" kern="1200" dirty="0" smtClean="0">
                          <a:solidFill>
                            <a:schemeClr val="dk1"/>
                          </a:solidFill>
                          <a:latin typeface="+mn-lt"/>
                          <a:ea typeface="+mn-ea"/>
                          <a:cs typeface="+mn-cs"/>
                        </a:rPr>
                        <a:t>Виноград</a:t>
                      </a:r>
                    </a:p>
                    <a:p>
                      <a:pPr hangingPunct="0"/>
                      <a:r>
                        <a:rPr lang="ru-RU" sz="1800" kern="1200" dirty="0" smtClean="0">
                          <a:solidFill>
                            <a:schemeClr val="dk1"/>
                          </a:solidFill>
                          <a:latin typeface="+mn-lt"/>
                          <a:ea typeface="+mn-ea"/>
                          <a:cs typeface="+mn-cs"/>
                        </a:rPr>
                        <a:t>Краса долины злачной</a:t>
                      </a:r>
                    </a:p>
                    <a:p>
                      <a:pPr hangingPunct="0"/>
                      <a:r>
                        <a:rPr lang="ru-RU" sz="1800" kern="1200" dirty="0" smtClean="0">
                          <a:solidFill>
                            <a:schemeClr val="dk1"/>
                          </a:solidFill>
                          <a:latin typeface="+mn-lt"/>
                          <a:ea typeface="+mn-ea"/>
                          <a:cs typeface="+mn-cs"/>
                        </a:rPr>
                        <a:t>(метафора, эпитет)</a:t>
                      </a:r>
                    </a:p>
                    <a:p>
                      <a:pPr hangingPunct="0"/>
                      <a:r>
                        <a:rPr lang="ru-RU" sz="1800" kern="1200" dirty="0" smtClean="0">
                          <a:solidFill>
                            <a:schemeClr val="dk1"/>
                          </a:solidFill>
                          <a:latin typeface="+mn-lt"/>
                          <a:ea typeface="+mn-ea"/>
                          <a:cs typeface="+mn-cs"/>
                        </a:rPr>
                        <a:t>Отрада</a:t>
                      </a:r>
                    </a:p>
                    <a:p>
                      <a:pPr hangingPunct="0"/>
                      <a:r>
                        <a:rPr lang="ru-RU" sz="1800" kern="1200" dirty="0" smtClean="0">
                          <a:solidFill>
                            <a:schemeClr val="dk1"/>
                          </a:solidFill>
                          <a:latin typeface="+mn-lt"/>
                          <a:ea typeface="+mn-ea"/>
                          <a:cs typeface="+mn-cs"/>
                        </a:rPr>
                        <a:t>Осень златая (эпитет)</a:t>
                      </a:r>
                    </a:p>
                    <a:p>
                      <a:pPr hangingPunct="0"/>
                      <a:r>
                        <a:rPr lang="ru-RU" sz="1800" kern="1200" dirty="0" smtClean="0">
                          <a:solidFill>
                            <a:schemeClr val="dk1"/>
                          </a:solidFill>
                          <a:latin typeface="+mn-lt"/>
                          <a:ea typeface="+mn-ea"/>
                          <a:cs typeface="+mn-cs"/>
                        </a:rPr>
                        <a:t>Продолговатый, прозрачный (эпитеты)</a:t>
                      </a:r>
                    </a:p>
                    <a:p>
                      <a:pPr hangingPunct="0"/>
                      <a:r>
                        <a:rPr lang="ru-RU" sz="1800" kern="1200" dirty="0" smtClean="0">
                          <a:solidFill>
                            <a:schemeClr val="dk1"/>
                          </a:solidFill>
                          <a:latin typeface="+mn-lt"/>
                          <a:ea typeface="+mn-ea"/>
                          <a:cs typeface="+mn-cs"/>
                        </a:rPr>
                        <a:t>Как перст (сравнение)</a:t>
                      </a:r>
                    </a:p>
                    <a:p>
                      <a:pPr hangingPunct="0"/>
                      <a:r>
                        <a:rPr lang="ru-RU" sz="1800" kern="1200" dirty="0" smtClean="0">
                          <a:solidFill>
                            <a:schemeClr val="dk1"/>
                          </a:solidFill>
                          <a:latin typeface="+mn-lt"/>
                          <a:ea typeface="+mn-ea"/>
                          <a:cs typeface="+mn-cs"/>
                        </a:rPr>
                        <a:t>Дева молодая (эпитет)</a:t>
                      </a:r>
                      <a:endParaRPr lang="ru-RU" sz="1800" kern="1200" dirty="0">
                        <a:solidFill>
                          <a:schemeClr val="dk1"/>
                        </a:solidFill>
                        <a:latin typeface="+mn-lt"/>
                        <a:ea typeface="+mn-ea"/>
                        <a:cs typeface="+mn-cs"/>
                      </a:endParaRPr>
                    </a:p>
                  </a:txBody>
                  <a:tcPr/>
                </a:tc>
                <a:tc>
                  <a:txBody>
                    <a:bodyPr/>
                    <a:lstStyle/>
                    <a:p>
                      <a:pPr hangingPunct="0"/>
                      <a:r>
                        <a:rPr lang="ru-RU" sz="1800" kern="1200" dirty="0" smtClean="0">
                          <a:solidFill>
                            <a:schemeClr val="dk1"/>
                          </a:solidFill>
                          <a:latin typeface="+mn-lt"/>
                          <a:ea typeface="+mn-ea"/>
                          <a:cs typeface="+mn-cs"/>
                        </a:rPr>
                        <a:t>Осень, плоды, урожай, зрелость, радость бытия, богатство духовное, подведение жизненных итогов, мудрость зрелости, зрелая красота.</a:t>
                      </a:r>
                    </a:p>
                    <a:p>
                      <a:pPr hangingPunct="0"/>
                      <a:r>
                        <a:rPr lang="ru-RU" sz="1800" kern="1200" dirty="0" smtClean="0">
                          <a:solidFill>
                            <a:schemeClr val="dk1"/>
                          </a:solidFill>
                          <a:latin typeface="+mn-lt"/>
                          <a:ea typeface="+mn-ea"/>
                          <a:cs typeface="+mn-cs"/>
                        </a:rPr>
                        <a:t> </a:t>
                      </a:r>
                    </a:p>
                    <a:p>
                      <a:pPr hangingPunct="0"/>
                      <a:r>
                        <a:rPr lang="ru-RU" sz="1800" kern="1200" dirty="0" smtClean="0">
                          <a:solidFill>
                            <a:schemeClr val="dk1"/>
                          </a:solidFill>
                          <a:latin typeface="+mn-lt"/>
                          <a:ea typeface="+mn-ea"/>
                          <a:cs typeface="+mn-cs"/>
                        </a:rPr>
                        <a:t> </a:t>
                      </a:r>
                    </a:p>
                    <a:p>
                      <a:pPr hangingPunct="0"/>
                      <a:r>
                        <a:rPr lang="ru-RU" sz="1800" kern="1200" dirty="0" smtClean="0">
                          <a:solidFill>
                            <a:schemeClr val="dk1"/>
                          </a:solidFill>
                          <a:latin typeface="+mn-lt"/>
                          <a:ea typeface="+mn-ea"/>
                          <a:cs typeface="+mn-cs"/>
                        </a:rPr>
                        <a:t> </a:t>
                      </a:r>
                    </a:p>
                    <a:p>
                      <a:r>
                        <a:rPr lang="ru-RU" sz="1800" kern="1200" dirty="0" smtClean="0">
                          <a:solidFill>
                            <a:schemeClr val="dk1"/>
                          </a:solidFill>
                          <a:latin typeface="+mn-lt"/>
                          <a:ea typeface="+mn-ea"/>
                          <a:cs typeface="+mn-cs"/>
                        </a:rPr>
                        <a:t>Молодость</a:t>
                      </a:r>
                      <a:endParaRPr lang="ru-RU" dirty="0"/>
                    </a:p>
                  </a:txBody>
                  <a:tcPr/>
                </a:tc>
              </a:tr>
            </a:tbl>
          </a:graphicData>
        </a:graphic>
      </p:graphicFrame>
    </p:spTree>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2271</TotalTime>
  <Words>4853</Words>
  <Application>Microsoft Office PowerPoint</Application>
  <PresentationFormat>Произвольный</PresentationFormat>
  <Paragraphs>411</Paragraphs>
  <Slides>43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43</vt:i4>
      </vt:variant>
    </vt:vector>
  </HeadingPairs>
  <TitlesOfParts>
    <vt:vector size="44" baseType="lpstr">
      <vt:lpstr>Тема Office</vt:lpstr>
      <vt:lpstr>Поэзия и есть жизнь… И в проживаемых нами годах жизни есть ровно настолько, насколько в ней поэзии ( Вадим Кожинов)</vt:lpstr>
      <vt:lpstr>Методика анализа лирики в школе</vt:lpstr>
      <vt:lpstr>Ю.М.Лотман: «Анализ безжалостен по своей природе»</vt:lpstr>
      <vt:lpstr>С.Л. Каганович. Обучение  анализу поэтического текста</vt:lpstr>
      <vt:lpstr>С.Л. Каганович. Обучение  анализу поэтического текста</vt:lpstr>
      <vt:lpstr>А.С.Пушкин «Виноград»  </vt:lpstr>
      <vt:lpstr>Первый этап восприятия текста</vt:lpstr>
      <vt:lpstr>2 этап анализа. Розы: </vt:lpstr>
      <vt:lpstr>Виноград:</vt:lpstr>
      <vt:lpstr>А.С.Пушкин «Виноград» </vt:lpstr>
      <vt:lpstr>М.Ю.Лермонтов «Утес»</vt:lpstr>
      <vt:lpstr>Назовите главные «действующие лица» этого стихотворения. Укажите лексические цепочки, постройте ассоциативные ряды.   Тучка</vt:lpstr>
      <vt:lpstr>Утёс (обращаем внимание на союз НО)</vt:lpstr>
      <vt:lpstr>С.Л. Каганович. Обучение  анализу поэтического текста</vt:lpstr>
      <vt:lpstr>Восприятие. Истолкование. Оценка</vt:lpstr>
      <vt:lpstr>Восприятие. Истолкование. Оценка</vt:lpstr>
      <vt:lpstr>Единство формы и содержания</vt:lpstr>
      <vt:lpstr>Интерпретация текста</vt:lpstr>
      <vt:lpstr>Проза и поэзия: сходства и различия</vt:lpstr>
      <vt:lpstr>Проза и поэзия: сходства и различия</vt:lpstr>
      <vt:lpstr>Работа над выразительным чтением обязательна!!! В любом классе!!!</vt:lpstr>
      <vt:lpstr>Строчки из стихотворения могут украсить и наполнить смыслом любой урок ( а также прекрасно развивают зрительную память)</vt:lpstr>
      <vt:lpstr>Стихотворение можно изобразить</vt:lpstr>
      <vt:lpstr>Анализ стихотворений в 5-6 классах</vt:lpstr>
      <vt:lpstr>Анализ стихотворений в 5-6 классах.  Д. Самойлов. Из детства</vt:lpstr>
      <vt:lpstr>Анализ стихотворений в 5-6 классах.  Д. Самойлов. Из детства</vt:lpstr>
      <vt:lpstr>Пробуем писать</vt:lpstr>
      <vt:lpstr>А.С. Пушкин. Няне</vt:lpstr>
      <vt:lpstr>Что трудно?</vt:lpstr>
      <vt:lpstr> РАБОТА С ЛЕКСИКОЙ ЭМОЦИЙ  (Ю.В. Малкова)                                                            </vt:lpstr>
      <vt:lpstr>СЛОВАРЬ НАСТРОЕНИЙ </vt:lpstr>
      <vt:lpstr>Важные вопросы</vt:lpstr>
      <vt:lpstr>Памятка для работы над сочинением по стихотворению       (5 класс, пейзажная лирика)</vt:lpstr>
      <vt:lpstr>Памятка для работы над сочинением по стихотворению       (5 класс, пейзажная лирика)</vt:lpstr>
      <vt:lpstr> Подготовка к сочинению</vt:lpstr>
      <vt:lpstr>Образец сочинения</vt:lpstr>
      <vt:lpstr>Анализ стихотворения А.С. Пушкина «Погасло дневное светило…»             (Клише. В.Н. Александров «Знаю. Понимаю. Могу», пособие-тетрадь по литературному моделированию) </vt:lpstr>
      <vt:lpstr>Анализ стихотворения А.С. Пушкина «На холмах Грузии лежит ночная мгла…» (Клише. В.Н. Александров «Знаю. Понимаю. Могу», пособие-тетрадь по литературному моделированию)</vt:lpstr>
      <vt:lpstr>Пожалуйста, не пишите!  О стихах хороших и плохих</vt:lpstr>
      <vt:lpstr>«И долго буду тем любезен я народу, что чувства добрые я лирой пробуждал…»</vt:lpstr>
      <vt:lpstr>«И долго буду тем любезен я народу, что чувства добрые я лирой пробуждал…»</vt:lpstr>
      <vt:lpstr>«И долго буду тем любезен я народу, что чувства добрые я лирой пробуждал…»</vt:lpstr>
      <vt:lpstr>Слайд 43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Структура олимпиады  Принципы составления заданий  Требования к участникам Анализ художественного текста на олимпиаде: специфика заданий </dc:title>
  <dc:creator>пользователь Microsoft Office</dc:creator>
  <cp:lastModifiedBy>Серебрякова</cp:lastModifiedBy>
  <cp:revision>234</cp:revision>
  <dcterms:created xsi:type="dcterms:W3CDTF">2019-08-17T12:32:38Z</dcterms:created>
  <dcterms:modified xsi:type="dcterms:W3CDTF">2021-12-21T14:33:38Z</dcterms:modified>
</cp:coreProperties>
</file>