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03" r:id="rId3"/>
    <p:sldId id="259" r:id="rId4"/>
    <p:sldId id="257" r:id="rId5"/>
    <p:sldId id="258" r:id="rId6"/>
    <p:sldId id="281" r:id="rId7"/>
    <p:sldId id="295" r:id="rId8"/>
    <p:sldId id="260" r:id="rId9"/>
    <p:sldId id="283" r:id="rId10"/>
    <p:sldId id="300" r:id="rId11"/>
    <p:sldId id="301" r:id="rId12"/>
    <p:sldId id="302" r:id="rId13"/>
    <p:sldId id="261" r:id="rId14"/>
    <p:sldId id="291" r:id="rId15"/>
    <p:sldId id="299" r:id="rId16"/>
    <p:sldId id="262" r:id="rId17"/>
    <p:sldId id="263" r:id="rId18"/>
    <p:sldId id="264" r:id="rId19"/>
    <p:sldId id="265" r:id="rId20"/>
    <p:sldId id="267" r:id="rId21"/>
    <p:sldId id="268" r:id="rId22"/>
    <p:sldId id="269" r:id="rId23"/>
    <p:sldId id="270" r:id="rId24"/>
    <p:sldId id="271" r:id="rId25"/>
    <p:sldId id="292" r:id="rId26"/>
    <p:sldId id="293" r:id="rId27"/>
    <p:sldId id="304" r:id="rId28"/>
    <p:sldId id="280" r:id="rId29"/>
    <p:sldId id="290" r:id="rId30"/>
    <p:sldId id="297" r:id="rId31"/>
    <p:sldId id="298" r:id="rId32"/>
    <p:sldId id="294" r:id="rId33"/>
    <p:sldId id="296" r:id="rId34"/>
    <p:sldId id="305" r:id="rId35"/>
    <p:sldId id="306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2" autoAdjust="0"/>
    <p:restoredTop sz="94660"/>
  </p:normalViewPr>
  <p:slideViewPr>
    <p:cSldViewPr snapToGrid="0">
      <p:cViewPr varScale="1">
        <p:scale>
          <a:sx n="78" d="100"/>
          <a:sy n="78" d="100"/>
        </p:scale>
        <p:origin x="-84" y="-7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10/21/2021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10/21/2021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10/21/2021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10/21/2021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pPr/>
              <a:t>10/21/2021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pPr/>
              <a:t>10/21/2021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 </a:t>
            </a:r>
            <a:r>
              <a:rPr lang="ru-RU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креативного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мышления на уроках русского языка и литературы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Материал подготовлен методистом МБУ ДПО « УМОЦ»г.о. Королёв Е.В. Серебряковой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4456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Части речи: числительное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Задание:</a:t>
            </a:r>
            <a:r>
              <a:rPr lang="ru-RU" sz="2800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даны сложные числительные, встречающиеся в рукописях и былинах 12-17 вв.: </a:t>
            </a:r>
            <a:r>
              <a:rPr lang="ru-RU" sz="2800" i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полтретьяста</a:t>
            </a:r>
            <a:r>
              <a:rPr lang="ru-RU" sz="2800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(250), </a:t>
            </a:r>
            <a:r>
              <a:rPr lang="ru-RU" sz="2800" i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полшестадесять</a:t>
            </a:r>
            <a:r>
              <a:rPr lang="ru-RU" sz="2800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(55), </a:t>
            </a:r>
            <a:r>
              <a:rPr lang="ru-RU" sz="2800" i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полпята</a:t>
            </a:r>
            <a:r>
              <a:rPr lang="ru-RU" sz="2800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(4,5).</a:t>
            </a: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Какие количества предавались числительным </a:t>
            </a:r>
            <a:r>
              <a:rPr lang="ru-RU" sz="2800" i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полшестаста</a:t>
            </a:r>
            <a:r>
              <a:rPr lang="ru-RU" sz="2800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800" i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полтретьядесять</a:t>
            </a:r>
            <a:r>
              <a:rPr lang="ru-RU" sz="2800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Есть ли ситуации, когда мы используем данную логику обозначения количества, говоря на современном русском языке? Есть ли в современном русском языке слова, восходящие к сложным числительным этого типа? </a:t>
            </a:r>
            <a:r>
              <a:rPr lang="ru-RU" sz="2800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(550, 25. Обозначения типа полседьмого, четверть третьего. Полтора).</a:t>
            </a:r>
            <a:endParaRPr lang="ru-RU" sz="28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Части речи: предлоги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Попробуйте придумать как можно больше слов, состоящих из одних предлогов. Например: слово СОВОК состоит из пяти предлогов. Для составления слов используйте такие предлоги: в, к, за, на, над, о, от, по, под, при, ради, с, у. (</a:t>
            </a:r>
            <a:r>
              <a:rPr lang="ru-RU" sz="24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Вкус, воск, коза, кус, кусок, надкус, око, откос, подкос, поза, покос, попона, привкус, присос, радио, радиус, скок, скос, скот, сок, соус, сук, уксус, укус и т.д.)</a:t>
            </a:r>
            <a:endParaRPr lang="ru-RU" sz="24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грамматика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1678" y="1410347"/>
            <a:ext cx="10178322" cy="446924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Задание:</a:t>
            </a:r>
            <a:r>
              <a:rPr lang="ru-RU" sz="2400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Фраза</a:t>
            </a:r>
            <a:r>
              <a:rPr lang="ru-RU" sz="2400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мать любит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дочь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обыкновенно понимается так: “(кто?) мать любит (кого?) дочь”. Но в некоторых случаях (например, при особой интонации или в контексте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отца, а мать любит дочь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она может быть понята иначе: “(кого?) мать любит (кто?) дочь”. Придумайте 5 других русских фраз вида “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подлежащее+сказуемое+дополнении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”, в которых тоже может возникать такая неоднозначность (т.е. подлежащее может смешиваться с дополнением). Все 5 фраз должны иметь разный грамматический разбор (например, отличаться друг от друга родом или числом какого-нибудь из членов предложения); при этом, однако, сказуемое должно быть выражено глаголом в настоящем времени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(Ответ: например, моря окружают материки. Море напоминает степь. Металл вытесняет дерево. Поспешность увеличивает страх. Серебро заменяет золото).</a:t>
            </a:r>
          </a:p>
          <a:p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«Если мы хотим научить думать, то прежде всего мы должны научить придумывать»</a:t>
            </a:r>
            <a:b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Дж.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Родари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Задание: написание сказки.</a:t>
            </a:r>
          </a:p>
          <a:p>
            <a:pPr>
              <a:buNone/>
            </a:pP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книги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Джанни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Родари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«Грамматика фантазии».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Берётся популярная сказка. Её сюжетная линия сводится к «голой» абстрактной схеме.</a:t>
            </a:r>
          </a:p>
          <a:p>
            <a:pPr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Например: некто 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разместил в 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нечто 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Со временем 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изменило  с 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свои взаимоотношения. Из-за этого 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не смог извлечь 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из 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Попытки 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Г, Д, Е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оказать 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содействие оказались безуспешными. И только участие 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решило проблему.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Узнали «Репку»? Интерпретируйте схему по-новому, «оденьте в одежды» новые символы.</a:t>
            </a:r>
          </a:p>
          <a:p>
            <a:pPr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беда, если в процессе творчества ученик немного отступит от  схемы. Главное - сочинить новую сказку!</a:t>
            </a:r>
          </a:p>
        </p:txBody>
      </p:sp>
    </p:spTree>
    <p:extLst>
      <p:ext uri="{BB962C8B-B14F-4D97-AF65-F5344CB8AC3E}">
        <p14:creationId xmlns="" xmlns:p14="http://schemas.microsoft.com/office/powerpoint/2010/main" val="1899688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</a:rPr>
              <a:t>Сочиняем сказку</a:t>
            </a:r>
            <a:endParaRPr lang="ru-RU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1678" y="1332854"/>
            <a:ext cx="10178322" cy="494395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детства  вам хорошо известна сказка «Курочка Ряба».  Конечно, вы помните, что в конце сказки яичко упало и разбилось… А попробуйте сочинить свой авторский вариант, где рождение чуда (появление не простого, а золотого яйца) стало центральным эпизодом, перевернувшим жизнь героев (курочки рябы, деда, бабки и др.). 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Сочиняя свою сказку, вы можете воспользоваться советами о написании авторской сказки: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1) укажите место и время действия, наделите их реальными или условными чертами; 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2) охарактеризуйте главных персонажей (упомянув как положительные, так и отрицательные их качества); 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3) придумайте смешные и грустные ситуации, в которые попадают герои, напишите, как они преодолевают трудности; 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4) используйте  средства выразительности, характерные для сказок.</a:t>
            </a:r>
          </a:p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dirty="0" smtClean="0">
                <a:solidFill>
                  <a:schemeClr val="accent6">
                    <a:lumMod val="75000"/>
                  </a:schemeClr>
                </a:solidFill>
              </a:rPr>
              <a:t>Сочиняем сказку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1678" y="1177871"/>
            <a:ext cx="10178322" cy="4701721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7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Прочтите русскую народную сказку.</a:t>
            </a:r>
            <a:endParaRPr lang="ru-RU" sz="72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7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sz="7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Брат и сестра</a:t>
            </a:r>
            <a:endParaRPr lang="ru-RU" sz="72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7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sz="7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Шли просёлком брат и сестра, стали подходить к деревне. </a:t>
            </a:r>
          </a:p>
          <a:p>
            <a:pPr>
              <a:buNone/>
            </a:pPr>
            <a:r>
              <a:rPr lang="ru-RU" sz="7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Брат говорит:</a:t>
            </a:r>
          </a:p>
          <a:p>
            <a:pPr>
              <a:buNone/>
            </a:pPr>
            <a:r>
              <a:rPr lang="ru-RU" sz="7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Я здесь молока куплю.</a:t>
            </a:r>
          </a:p>
          <a:p>
            <a:pPr>
              <a:buNone/>
            </a:pPr>
            <a:r>
              <a:rPr lang="ru-RU" sz="7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сестра:</a:t>
            </a:r>
          </a:p>
          <a:p>
            <a:pPr>
              <a:buNone/>
            </a:pPr>
            <a:r>
              <a:rPr lang="ru-RU" sz="7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А я в молоко хлеба накрошу!</a:t>
            </a:r>
          </a:p>
          <a:p>
            <a:pPr>
              <a:buNone/>
            </a:pPr>
            <a:r>
              <a:rPr lang="ru-RU" sz="7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Брат ухватил сестру за косу и давай её дёргать и приговаривать:</a:t>
            </a:r>
          </a:p>
          <a:p>
            <a:pPr>
              <a:buNone/>
            </a:pPr>
            <a:r>
              <a:rPr lang="ru-RU" sz="7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Не кроши в молоко хлеба, не то прокиснет, не кроши в молоко хлеба, не то прокиснет!</a:t>
            </a:r>
          </a:p>
          <a:p>
            <a:pPr>
              <a:buNone/>
            </a:pPr>
            <a:r>
              <a:rPr lang="ru-RU" sz="7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Пришли в деревню, а молока никто им и не продал.</a:t>
            </a:r>
          </a:p>
          <a:p>
            <a:pPr>
              <a:buNone/>
            </a:pPr>
            <a:r>
              <a:rPr lang="ru-RU" sz="7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7200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сборника А.Н.Афанасьева «Народные русские сказки»)</a:t>
            </a:r>
            <a:endParaRPr lang="ru-RU" sz="72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7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sz="7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Перепишите сказку таким образом, чтобы она приобрела черты авторской, литературной – стала Вашей собственной литературной обработкой народной сказки.</a:t>
            </a:r>
            <a:endParaRPr lang="ru-RU" sz="72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7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72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Сочиняем ЛИМЕРИК, или   «городим чепуху» в стихах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Лимерик – это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пятистрочная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строфа с системой рифм ААББА, размер трехсложный (амфибрахий или анапест, иногда смешанный). К первой строчке можно поставить вопросы «кто?» и «откуда?», ко второй строчке обычно подходит вопрос «какой?», «какая?». К двум последующим – «что произошло?», и к последней строчке – «чем это закончилось?».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лимериках происходит всегда что-то нелепое и смешное.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Кстати, откуда появилось название этих стихов? В Ирландии есть город Лимерик. Там такие стихи и по сей день можно услышать чуть ли не на каждом углу.</a:t>
            </a:r>
          </a:p>
        </p:txBody>
      </p:sp>
    </p:spTree>
    <p:extLst>
      <p:ext uri="{BB962C8B-B14F-4D97-AF65-F5344CB8AC3E}">
        <p14:creationId xmlns="" xmlns:p14="http://schemas.microsoft.com/office/powerpoint/2010/main" val="3537264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77998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Пример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1286359"/>
            <a:ext cx="10178322" cy="4593233"/>
          </a:xfrm>
        </p:spPr>
        <p:txBody>
          <a:bodyPr>
            <a:normAutofit fontScale="25000" lnSpcReduction="20000"/>
          </a:bodyPr>
          <a:lstStyle/>
          <a:p>
            <a:r>
              <a:rPr lang="ru-RU" i="1" dirty="0"/>
              <a:t> </a:t>
            </a:r>
            <a:r>
              <a:rPr lang="ru-RU" sz="5500" b="1" i="1" dirty="0" err="1">
                <a:solidFill>
                  <a:schemeClr val="accent4">
                    <a:lumMod val="50000"/>
                  </a:schemeClr>
                </a:solidFill>
              </a:rPr>
              <a:t>Эдвар</a:t>
            </a:r>
            <a:r>
              <a:rPr lang="ru-RU" sz="5500" b="1" i="1" dirty="0">
                <a:solidFill>
                  <a:schemeClr val="accent4">
                    <a:lumMod val="50000"/>
                  </a:schemeClr>
                </a:solidFill>
              </a:rPr>
              <a:t> Лир</a:t>
            </a:r>
            <a:endParaRPr lang="ru-RU" sz="5500" b="1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5500" b="1" i="1" dirty="0">
                <a:solidFill>
                  <a:schemeClr val="accent4">
                    <a:lumMod val="50000"/>
                  </a:schemeClr>
                </a:solidFill>
              </a:rPr>
              <a:t> </a:t>
            </a:r>
            <a:endParaRPr lang="ru-RU" sz="5500" b="1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5500" b="1" i="1" dirty="0">
                <a:solidFill>
                  <a:schemeClr val="accent4">
                    <a:lumMod val="50000"/>
                  </a:schemeClr>
                </a:solidFill>
              </a:rPr>
              <a:t>Жила-была дама приятная,</a:t>
            </a:r>
            <a:endParaRPr lang="ru-RU" sz="5500" b="1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5500" b="1" i="1" dirty="0">
                <a:solidFill>
                  <a:schemeClr val="accent4">
                    <a:lumMod val="50000"/>
                  </a:schemeClr>
                </a:solidFill>
              </a:rPr>
              <a:t>На вид совершенно квадратная.</a:t>
            </a:r>
            <a:endParaRPr lang="ru-RU" sz="5500" b="1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5500" b="1" i="1" dirty="0">
                <a:solidFill>
                  <a:schemeClr val="accent4">
                    <a:lumMod val="50000"/>
                  </a:schemeClr>
                </a:solidFill>
              </a:rPr>
              <a:t>Кто бы с ней ни встречался,</a:t>
            </a:r>
            <a:endParaRPr lang="ru-RU" sz="5500" b="1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5500" b="1" i="1" dirty="0">
                <a:solidFill>
                  <a:schemeClr val="accent4">
                    <a:lumMod val="50000"/>
                  </a:schemeClr>
                </a:solidFill>
              </a:rPr>
              <a:t>От души восхищался:</a:t>
            </a:r>
            <a:endParaRPr lang="ru-RU" sz="5500" b="1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5500" b="1" i="1" dirty="0">
                <a:solidFill>
                  <a:schemeClr val="accent4">
                    <a:lumMod val="50000"/>
                  </a:schemeClr>
                </a:solidFill>
              </a:rPr>
              <a:t>«До чего ж эта дама приятая!»</a:t>
            </a:r>
            <a:endParaRPr lang="ru-RU" sz="5500" b="1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5500" b="1" i="1" dirty="0">
                <a:solidFill>
                  <a:schemeClr val="accent4">
                    <a:lumMod val="50000"/>
                  </a:schemeClr>
                </a:solidFill>
              </a:rPr>
              <a:t> </a:t>
            </a:r>
            <a:endParaRPr lang="ru-RU" sz="5500" b="1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5500" b="1" i="1" dirty="0">
                <a:solidFill>
                  <a:schemeClr val="accent4">
                    <a:lumMod val="50000"/>
                  </a:schemeClr>
                </a:solidFill>
              </a:rPr>
              <a:t> </a:t>
            </a:r>
            <a:endParaRPr lang="ru-RU" sz="5500" b="1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5500" b="1" i="1" dirty="0">
                <a:solidFill>
                  <a:schemeClr val="accent4">
                    <a:lumMod val="50000"/>
                  </a:schemeClr>
                </a:solidFill>
              </a:rPr>
              <a:t>Жил мальчик вблизи Фермопил,</a:t>
            </a:r>
            <a:endParaRPr lang="ru-RU" sz="5500" b="1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5500" b="1" i="1" dirty="0">
                <a:solidFill>
                  <a:schemeClr val="accent4">
                    <a:lumMod val="50000"/>
                  </a:schemeClr>
                </a:solidFill>
              </a:rPr>
              <a:t>Который так громко вопил,</a:t>
            </a:r>
            <a:endParaRPr lang="ru-RU" sz="5500" b="1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5500" b="1" i="1" dirty="0">
                <a:solidFill>
                  <a:schemeClr val="accent4">
                    <a:lumMod val="50000"/>
                  </a:schemeClr>
                </a:solidFill>
              </a:rPr>
              <a:t>Что глохли все тетки,</a:t>
            </a:r>
            <a:endParaRPr lang="ru-RU" sz="5500" b="1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5500" b="1" i="1" dirty="0">
                <a:solidFill>
                  <a:schemeClr val="accent4">
                    <a:lumMod val="50000"/>
                  </a:schemeClr>
                </a:solidFill>
              </a:rPr>
              <a:t>И дохли селедки,</a:t>
            </a:r>
            <a:endParaRPr lang="ru-RU" sz="5500" b="1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5500" b="1" i="1" dirty="0">
                <a:solidFill>
                  <a:schemeClr val="accent4">
                    <a:lumMod val="50000"/>
                  </a:schemeClr>
                </a:solidFill>
              </a:rPr>
              <a:t>И сыпалась пыль со стропил.</a:t>
            </a:r>
            <a:endParaRPr lang="ru-RU" sz="5500" b="1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55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698747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Сочиняем </a:t>
            </a:r>
            <a:r>
              <a:rPr lang="ru-RU" sz="4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синквейн</a:t>
            </a:r>
            <a:endParaRPr lang="ru-RU" sz="4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Синквейн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(от фр.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cinquains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англ.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cinquain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—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пятистрочная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стихотворная форма, возникшая в США в начале XX века под влиянием жанров японской поэзии хайку (хокку) и танка. Традиционный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синквейн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не имеет рифмы и стихотворного размера, состоит из пяти строк и основан на подсчёте слогов в каждом стихе: его слоговая структура — 2—4—6—8—2, всего 22 слога (в хайку 17, в танка — 31). Каждая строка имеет свои правила организации: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 строка – одно существительное, выражающее главную тему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cинквейна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строка – два прилагательных, выражающих главную мысль.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 строка – три глагола, описывающие действие в рамках темы.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 строка – фраза, несущая определенный смысл.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 строка – заключение в форме существительного (ассоциация с первым словом).</a:t>
            </a:r>
          </a:p>
        </p:txBody>
      </p:sp>
    </p:spTree>
    <p:extLst>
      <p:ext uri="{BB962C8B-B14F-4D97-AF65-F5344CB8AC3E}">
        <p14:creationId xmlns="" xmlns:p14="http://schemas.microsoft.com/office/powerpoint/2010/main" val="177153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Пример:</a:t>
            </a:r>
            <a:endParaRPr lang="ru-RU" sz="3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Сказочная, фантастическая.</a:t>
            </a:r>
          </a:p>
          <a:p>
            <a:pPr>
              <a:buNone/>
            </a:pP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Приходит, окрыляет, убегает.</a:t>
            </a:r>
          </a:p>
          <a:p>
            <a:pPr>
              <a:buNone/>
            </a:pP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Удержать ее умеют единицы.</a:t>
            </a:r>
          </a:p>
          <a:p>
            <a:pPr>
              <a:buNone/>
            </a:pP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Мечта.</a:t>
            </a:r>
          </a:p>
        </p:txBody>
      </p:sp>
    </p:spTree>
    <p:extLst>
      <p:ext uri="{BB962C8B-B14F-4D97-AF65-F5344CB8AC3E}">
        <p14:creationId xmlns="" xmlns:p14="http://schemas.microsoft.com/office/powerpoint/2010/main" val="1871547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52786" y="480447"/>
            <a:ext cx="7563173" cy="637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М.Москвина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Учись видеть. Уроки творческих взлётов»</a:t>
            </a:r>
            <a:b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>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i="1" dirty="0">
                <a:solidFill>
                  <a:schemeClr val="accent4">
                    <a:lumMod val="75000"/>
                  </a:schemeClr>
                </a:solidFill>
              </a:rPr>
              <a:t>«В чём радость творчества? Во внутренней свободе! Потому когда вы решили написать, садитесь и пишите без оглядки. На первых порах внутренний редактор – это страх быть искренним. Ныряйте глубже в самого себя, ищите в себе Творца и любыми возможными способами увиливайте от террора внутреннего редактора и контролёра. Смело говорите, что хотите сказать. Не беспокойтесь, правильно это или нет. Пусть это будет выплеск наружу! Поймайте интонацию, которой вы разговариваете с самим собой, и шпарьте! Кайф в этом деле – главное!».</a:t>
            </a:r>
          </a:p>
          <a:p>
            <a:pPr>
              <a:buNone/>
            </a:pPr>
            <a:r>
              <a:rPr lang="ru-RU" b="1" i="1" dirty="0">
                <a:solidFill>
                  <a:schemeClr val="accent4">
                    <a:lumMod val="75000"/>
                  </a:schemeClr>
                </a:solidFill>
              </a:rPr>
              <a:t> </a:t>
            </a:r>
          </a:p>
        </p:txBody>
      </p:sp>
    </p:spTree>
    <p:extLst>
      <p:ext uri="{BB962C8B-B14F-4D97-AF65-F5344CB8AC3E}">
        <p14:creationId xmlns="" xmlns:p14="http://schemas.microsoft.com/office/powerpoint/2010/main" val="1501275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Учитель: «Не получается? Думай! Думай!»</a:t>
            </a:r>
            <a:b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Ученик: 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«Думай! Думай! А если не получается?»</a:t>
            </a:r>
            <a:b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 класс часть2: Невыдуманный рассказ о себе. Как я однажды…</a:t>
            </a:r>
          </a:p>
          <a:p>
            <a:pPr lvl="0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 класс: Рассказ на основе услышанного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b="1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Творческое задание – придумать… фантастический рассказ</a:t>
            </a:r>
          </a:p>
          <a:p>
            <a:pPr>
              <a:buNone/>
            </a:pPr>
            <a:r>
              <a:rPr lang="ru-RU" b="1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="" xmlns:p14="http://schemas.microsoft.com/office/powerpoint/2010/main" val="1668429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чего начать?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1332855"/>
            <a:ext cx="10178322" cy="454673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ru-RU" dirty="0"/>
          </a:p>
          <a:p>
            <a:pPr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Призывы «Думайте! Подумайте ещё немножко!» в творческом процессе результатов не дают. Нужны заготовки, исходные точки, чтобы запустить фантазию и потом двигаться дальше в строгом соответствии с логикой.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Сбор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яблок на поле ассоциаций.  На активизацию генерирования ассоциаций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направлено хорошо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известное упражнение – цепочка ассоциаций.</a:t>
            </a:r>
          </a:p>
          <a:p>
            <a:pPr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Цепочка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ассоциаций начинается со стартового слова (сущ. в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ед.ч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им.пад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.). Под стартовым словом записываются в столбик слова, которые возникают по самым разным ассоциациям из различных ассоциативных полей. Через 30 секунд делается «переключение»: из этого столбика берётся какое-нибудь новое слово, оно используется как стартовое для нового столбика.</a:t>
            </a:r>
          </a:p>
        </p:txBody>
      </p:sp>
    </p:spTree>
    <p:extLst>
      <p:ext uri="{BB962C8B-B14F-4D97-AF65-F5344CB8AC3E}">
        <p14:creationId xmlns="" xmlns:p14="http://schemas.microsoft.com/office/powerpoint/2010/main" val="3954388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Поле  ассоциаций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Пылесос        урожай       небо                 удивление     работа                  </a:t>
            </a:r>
            <a:r>
              <a:rPr lang="ru-RU" b="1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глаз</a:t>
            </a:r>
          </a:p>
          <a:p>
            <a:pPr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Квартира        поле            звезда             случай          усталость              сигнал</a:t>
            </a:r>
          </a:p>
          <a:p>
            <a:pPr>
              <a:buNone/>
            </a:pPr>
            <a:r>
              <a:rPr lang="ru-RU" b="1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Уборка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помидор     космос  </a:t>
            </a:r>
            <a:r>
              <a:rPr lang="ru-RU" b="1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разлука      троллейбус            щелчок</a:t>
            </a:r>
          </a:p>
          <a:p>
            <a:pPr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Пыль              грядка        корабль             </a:t>
            </a:r>
            <a:r>
              <a:rPr lang="ru-RU" b="1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вечер 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толпа                      реле</a:t>
            </a:r>
          </a:p>
          <a:p>
            <a:pPr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Ковёр             </a:t>
            </a:r>
            <a:r>
              <a:rPr lang="ru-RU" b="1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солнце 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инопланетянин   грусть      </a:t>
            </a:r>
            <a:r>
              <a:rPr lang="ru-RU" b="1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мигание  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контакт</a:t>
            </a:r>
          </a:p>
          <a:p>
            <a:pPr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Шкаф             осень           </a:t>
            </a:r>
            <a:r>
              <a:rPr lang="ru-RU" b="1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встреча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букет       отблеск                  авария</a:t>
            </a:r>
          </a:p>
        </p:txBody>
      </p:sp>
    </p:spTree>
    <p:extLst>
      <p:ext uri="{BB962C8B-B14F-4D97-AF65-F5344CB8AC3E}">
        <p14:creationId xmlns="" xmlns:p14="http://schemas.microsoft.com/office/powerpoint/2010/main" val="250540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Пишем фантастический рассказ</a:t>
            </a:r>
            <a:endParaRPr lang="ru-RU" sz="4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одчёркнутое слово используется как стартовое для следующего столбика.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Попробуем объединить эти слова одной идеей. Выбираем слово в качестве заглавия и пишем рассказ, стараясь использовать максимальное количество слов из цепочек ассоциаций. Слова можно переставлять в любом порядке, менять их падежи, делать из них любые части речи, добавлять новые слова – в общем, полная свобода творчества. Жанр может быть любой : детектив, комедия, зарисовка, лирический рассказ и т.д. Интересно давать такое задание по группам, ограничивая время написания и учитывая количество употреблённых из данных слов.</a:t>
            </a:r>
          </a:p>
        </p:txBody>
      </p:sp>
    </p:spTree>
    <p:extLst>
      <p:ext uri="{BB962C8B-B14F-4D97-AF65-F5344CB8AC3E}">
        <p14:creationId xmlns="" xmlns:p14="http://schemas.microsoft.com/office/powerpoint/2010/main" val="34554263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Продолжение следует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1678" y="1317357"/>
            <a:ext cx="10178322" cy="456223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b="1" u="sng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Прочитайте отрывок из романа Алексея Николаевича Толстого «</a:t>
            </a:r>
            <a:r>
              <a:rPr lang="ru-RU" sz="1800" b="1" u="sng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Аэлита</a:t>
            </a:r>
            <a:r>
              <a:rPr lang="ru-RU" sz="1800" b="1" u="sng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8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u="sng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(1924г.), где описывается книга из марсианской библиотеки</a:t>
            </a:r>
            <a:endParaRPr lang="ru-RU" sz="18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18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«&lt;…&gt; </a:t>
            </a: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Лось открыл черный шкаф, взял наугад  одну из переплетенных в кожу,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изъеденную червями, легкую, пухлую книгу и рукавом осторожно отер с нее пыль.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Желтоватые, ветхие листы ее шли сверху вниз непрерывной, сложенной зигзагами полосою.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Эти, переходящие одна в другую, страницы были покрыты цветными треугольниками,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величиною с ноготь. Они бежали слева направо и в обратном порядке неправильными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линиями, то падая, то сплетаясь</a:t>
            </a:r>
            <a:r>
              <a:rPr lang="ru-RU" sz="18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Они менялись в очертании и цвете</a:t>
            </a:r>
            <a:r>
              <a:rPr lang="ru-RU" sz="18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Спустя несколько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страниц между треугольниками появились цветные круги</a:t>
            </a:r>
            <a:r>
              <a:rPr lang="ru-RU" sz="18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меняющейся, как медузы, формы и окраски</a:t>
            </a:r>
            <a:r>
              <a:rPr lang="ru-RU" sz="18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Треугольники стали складываться в фигуры. Сплетения и переливы цветов и форм этих треугольников, кругов, квадратов, сложных фигур бежали со страницы на страницу &lt;…&gt;</a:t>
            </a:r>
            <a:r>
              <a:rPr lang="ru-RU" sz="18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Задание</a:t>
            </a:r>
            <a:r>
              <a:rPr lang="ru-RU" sz="48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  <a:endParaRPr lang="ru-RU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4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Если бы вы вместе с героями попали на Марс и вам нужно было бы рассказать</a:t>
            </a: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марсианам о земных книгах, о чём бы вы рассказали? Напишите свой ответ, указав авторов и названия книг (от3 до5 книг или произведений), которые, по вашему мнению,  были бы интересны инопланетным жителям,  давали бы представления о планете Земля и людях, её населяющих.  Свой выбор аргументируйте. </a:t>
            </a:r>
            <a:endParaRPr lang="ru-RU" sz="24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72978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Задания МКО для 5-7 классов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1678" y="1084881"/>
            <a:ext cx="10178322" cy="4794711"/>
          </a:xfrm>
        </p:spPr>
        <p:txBody>
          <a:bodyPr>
            <a:normAutofit fontScale="25000" lnSpcReduction="20000"/>
          </a:bodyPr>
          <a:lstStyle/>
          <a:p>
            <a:pPr lvl="0">
              <a:buNone/>
            </a:pPr>
            <a:endParaRPr lang="ru-RU" dirty="0" smtClean="0"/>
          </a:p>
          <a:p>
            <a:pPr lvl="0"/>
            <a:r>
              <a:rPr lang="ru-RU" sz="8000" b="1" dirty="0" smtClean="0">
                <a:solidFill>
                  <a:schemeClr val="accent4">
                    <a:lumMod val="50000"/>
                  </a:schemeClr>
                </a:solidFill>
              </a:rPr>
              <a:t> Планета  Добрых дел</a:t>
            </a:r>
          </a:p>
          <a:p>
            <a:pPr lvl="0"/>
            <a:r>
              <a:rPr lang="ru-RU" sz="8000" b="1" dirty="0" smtClean="0">
                <a:solidFill>
                  <a:schemeClr val="accent4">
                    <a:lumMod val="50000"/>
                  </a:schemeClr>
                </a:solidFill>
              </a:rPr>
              <a:t> О чём рассказали звёзды?</a:t>
            </a:r>
          </a:p>
          <a:p>
            <a:pPr lvl="0"/>
            <a:r>
              <a:rPr lang="ru-RU" sz="8000" b="1" dirty="0" smtClean="0">
                <a:solidFill>
                  <a:schemeClr val="accent4">
                    <a:lumMod val="50000"/>
                  </a:schemeClr>
                </a:solidFill>
              </a:rPr>
              <a:t>Глядя в звёздное небо…</a:t>
            </a:r>
          </a:p>
          <a:p>
            <a:pPr lvl="0"/>
            <a:r>
              <a:rPr lang="ru-RU" sz="8000" b="1" dirty="0" smtClean="0">
                <a:solidFill>
                  <a:schemeClr val="accent4">
                    <a:lumMod val="50000"/>
                  </a:schemeClr>
                </a:solidFill>
              </a:rPr>
              <a:t> Сказки старушки Вселенной</a:t>
            </a:r>
          </a:p>
          <a:p>
            <a:pPr lvl="0"/>
            <a:r>
              <a:rPr lang="ru-RU" sz="8000" b="1" dirty="0" smtClean="0">
                <a:solidFill>
                  <a:schemeClr val="accent4">
                    <a:lumMod val="50000"/>
                  </a:schemeClr>
                </a:solidFill>
              </a:rPr>
              <a:t> Сказка о человеке, который зажигал звёзды</a:t>
            </a:r>
          </a:p>
          <a:p>
            <a:pPr lvl="0"/>
            <a:r>
              <a:rPr lang="ru-RU" sz="8000" b="1" dirty="0" smtClean="0">
                <a:solidFill>
                  <a:schemeClr val="accent4">
                    <a:lumMod val="50000"/>
                  </a:schemeClr>
                </a:solidFill>
              </a:rPr>
              <a:t>Несколько советов тем, кто отправляется в космическое путешествие</a:t>
            </a:r>
          </a:p>
          <a:p>
            <a:pPr lvl="0"/>
            <a:r>
              <a:rPr lang="ru-RU" sz="8000" b="1" dirty="0" smtClean="0">
                <a:solidFill>
                  <a:schemeClr val="accent4">
                    <a:lumMod val="50000"/>
                  </a:schemeClr>
                </a:solidFill>
              </a:rPr>
              <a:t> Робот тоже человек</a:t>
            </a:r>
          </a:p>
          <a:p>
            <a:pPr lvl="0"/>
            <a:r>
              <a:rPr lang="ru-RU" sz="8000" b="1" dirty="0" smtClean="0">
                <a:solidFill>
                  <a:schemeClr val="accent4">
                    <a:lumMod val="50000"/>
                  </a:schemeClr>
                </a:solidFill>
              </a:rPr>
              <a:t>Однажды в планетарии</a:t>
            </a:r>
          </a:p>
          <a:p>
            <a:pPr lvl="0"/>
            <a:r>
              <a:rPr lang="ru-RU" sz="8000" b="1" dirty="0" smtClean="0">
                <a:solidFill>
                  <a:schemeClr val="accent4">
                    <a:lumMod val="50000"/>
                  </a:schemeClr>
                </a:solidFill>
              </a:rPr>
              <a:t> Я переехал жить на Марс</a:t>
            </a:r>
          </a:p>
          <a:p>
            <a:pPr lvl="0"/>
            <a:r>
              <a:rPr lang="ru-RU" sz="8000" b="1" dirty="0" smtClean="0">
                <a:solidFill>
                  <a:schemeClr val="accent4">
                    <a:lumMod val="50000"/>
                  </a:schemeClr>
                </a:solidFill>
              </a:rPr>
              <a:t> По дороге с облаками</a:t>
            </a:r>
          </a:p>
          <a:p>
            <a:pPr lvl="0"/>
            <a:r>
              <a:rPr lang="ru-RU" sz="8000" b="1" dirty="0" smtClean="0">
                <a:solidFill>
                  <a:schemeClr val="accent4">
                    <a:lumMod val="50000"/>
                  </a:schemeClr>
                </a:solidFill>
              </a:rPr>
              <a:t> Тайна далёкой планеты</a:t>
            </a:r>
          </a:p>
          <a:p>
            <a:pPr lvl="0"/>
            <a:r>
              <a:rPr lang="ru-RU" sz="8000" b="1" dirty="0" smtClean="0">
                <a:solidFill>
                  <a:schemeClr val="accent4">
                    <a:lumMod val="50000"/>
                  </a:schemeClr>
                </a:solidFill>
              </a:rPr>
              <a:t>  Мой друг -инопланетянин</a:t>
            </a:r>
          </a:p>
          <a:p>
            <a:pPr lvl="0">
              <a:buNone/>
            </a:pPr>
            <a:r>
              <a:rPr lang="ru-RU" sz="7200" dirty="0" smtClean="0"/>
              <a:t> </a:t>
            </a:r>
            <a:endParaRPr lang="ru-RU" sz="72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«Вещи имеют свою душу, её надо разбудить» (Габриэль Гарсия Маркес). </a:t>
            </a:r>
            <a:endParaRPr lang="ru-RU" sz="36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Метод аналогии. Предложить школьнику представить себя в качестве предмета или явления в проблемной ситуации. Задача – научить рассматривать объект с различных точек зрения. Пример – сказки Г. Х. Андерсена,  Ф. Кривина («Подслушанное счастье», «Нравоучительная книжка» и др.)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Задание: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каждого предмета своя история.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Она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скрыта в нём, будто жемчужина в раковине. Для того, чтобы предмет тебе доверился, принял тебя за своего, с ним нужно установить сердечную связь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Напишите сочинение, где главными героями станут окружающие тебя предметы. Озаглавьте свою работу.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7688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88476"/>
          </a:xfrm>
        </p:spPr>
        <p:txBody>
          <a:bodyPr>
            <a:normAutofit/>
          </a:bodyPr>
          <a:lstStyle/>
          <a:p>
            <a:r>
              <a:rPr lang="ru-RU" sz="4000" dirty="0" smtClean="0"/>
              <a:t> </a:t>
            </a: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Ф. Кривин « Вечерний чай»</a:t>
            </a:r>
            <a:endParaRPr lang="ru-RU" sz="4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1678" y="1286359"/>
            <a:ext cx="10178322" cy="459323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Когда Чайник, окончив кипучую деятельность на кухне, появляется в комнате, на столе всё приходит в движение. Весело звенят, приветствуя его, чашки и ложки, почтительно снимает крышку Сахарница.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только старая плюшевая скатерть презрительно морщится и спешит убраться со стола, спасая свою незапятнанную репутацию.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2021 году в исследование PISA впервые в качестве одного из ведущих компонентов вводится оценка </a:t>
            </a:r>
            <a:r>
              <a:rPr lang="ru-RU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креативного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мышления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Творческое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мышление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― основа для появления нового знания, инновационных идей; привычка мыслить креативно всё заметнее влияет на общественное и духовное развитие, на развитие производства </a:t>
            </a:r>
            <a:endParaRPr lang="ru-RU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Привычка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размышлять и мыслить креативно ― важнейший источник развития личности учащегося </a:t>
            </a:r>
            <a:endParaRPr lang="ru-RU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Способность к креативному мышлению базируется на знаниях и опыте и может быть предметом целенаправленного формирования </a:t>
            </a:r>
          </a:p>
          <a:p>
            <a:pPr>
              <a:buNone/>
            </a:pP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4638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Задание:</a:t>
            </a:r>
            <a:endParaRPr lang="ru-RU" sz="4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Перед Вами начало произведения известного писателя Ф.Д. Кривина «Костёр в лесу» из замечательной книги «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Полусказки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  Внимательно прочитайте отрывок. Конечно, трудно понять замысел автора, не дочитав произведение до конца. А вы попробуйте!   Вглядитесь в последнее предложение, почувствуйте его интонацию и…….. допишите  текст, став с автором единомышленниками!  И ещё: когда работа будет завершена  и в конце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полусказки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будет поставлена точка, напишите, почему, по Вашему мнению, Ф.Д. Кривин выбрал для своего произведения такой жанр.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1678" y="371960"/>
            <a:ext cx="10178322" cy="550763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Костер в лесу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>
              <a:buNone/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Костер угасал.	В нем едва теплилась  жизнь, он чувствовал, что не пройдет и часа,  как от него останется горка пепла - и ничего больше. Маленькая горка пепла среди огромного дремучего леса.	Костер  слабо потрескивал, взывая о помощи. Красный  язычок лихорадочно облизывал   почерневшие   угли,  и  Ручей,  пробегавший  мимо,  счел  нужным осведомиться:	- Вам - воды?	Костер зашипел от  бессильной злости. Ему  не хватало только воды в его положении! Очевидно,  поняв  неуместность  своего вопроса,  Ручей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прожурчал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какие-то извинения и заспешил прочь.	И тогда над угасающим Костром склонились кусты. Не говоря ни слова, они протянули ему свои ветки.	Костер  жадно ухватился  за ветки, и - произошло чудо.  Огонь, который, казалось, совсем в нем угас, вспыхнул с новой силой.	Вот что значит для костра протянутая вовремя ветка помощи! </a:t>
            </a:r>
            <a:r>
              <a:rPr lang="ru-RU" sz="2400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(Ф.Кривин)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Задание:</a:t>
            </a:r>
            <a:endParaRPr lang="ru-RU" sz="4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1678" y="1317357"/>
            <a:ext cx="10178322" cy="4562236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7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Перед вами произведение </a:t>
            </a:r>
            <a:r>
              <a:rPr lang="ru-RU" sz="72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Сигизму́нда</a:t>
            </a:r>
            <a:r>
              <a:rPr lang="ru-RU" sz="7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Домини́ковича</a:t>
            </a:r>
            <a:r>
              <a:rPr lang="ru-RU" sz="7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Кржижано́вского</a:t>
            </a:r>
            <a:r>
              <a:rPr lang="ru-RU" sz="7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(1887–1950)</a:t>
            </a:r>
            <a:endParaRPr lang="ru-RU" sz="72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7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«БУМАГА ТЕРЯЕТ ТЕРПЕНИЕ» (из цикла «Сказки для вундеркиндов», 1919–1927). Продолжите эту сказку о том, что происходит, когда бумага теряет терпение. Старайтесь выдерживать жанр повествования .</a:t>
            </a:r>
            <a:endParaRPr lang="ru-RU" sz="72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7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sz="8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Всем известно: бумага терпит. Терпит: и ложь, и гнусь, и опечатки, и грязную совесть,</a:t>
            </a:r>
            <a:endParaRPr lang="ru-RU" sz="80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8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скверный стиль, и дешёвый пафос. Всё. Но, как свидетельствует этот рассказ, до времени.</a:t>
            </a:r>
            <a:endParaRPr lang="ru-RU" sz="80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8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Произошло это в одно из ноябрьских утр, когда мокрые хлопья снега и капли дождя</a:t>
            </a:r>
            <a:endParaRPr lang="ru-RU" sz="80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8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спорили о том, что сейчас – осень или зима. Случилось так, что именно в это мутное утро бумага потеряла терпение. Ей надоело нести на своих плоских покорных листах буквы, буквы и снова буквы; мириады </a:t>
            </a:r>
            <a:r>
              <a:rPr lang="ru-RU" sz="8000" b="1" i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бессмыслиц</a:t>
            </a:r>
            <a:r>
              <a:rPr lang="ru-RU" sz="8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притворившихся смыслами; нудный дождь слов, от которого не то лужи, не то книги – не разберёшь. &lt;…&gt;</a:t>
            </a:r>
            <a:endParaRPr lang="ru-RU" sz="80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72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72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/>
              <a:t> </a:t>
            </a: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Задание:</a:t>
            </a:r>
            <a:endParaRPr lang="ru-RU" sz="4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/>
              <a:t> 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Придумайте монолог ветра, дождя, осеннего листка, домашнего компьютера – любого неодушевлённого предмета, который выберете.  Запишите только ОДИН монолог в виде небольшого художественного текста, озаглавив его.    </a:t>
            </a:r>
            <a:endParaRPr lang="ru-RU" sz="24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Вариант заключительной работы за курс 5-8 классов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Вы, наверное, сталкивались с тем, что в какой-то момент чтения книги вам хотелось вмешаться в события, описываемые автором, и изменить их? Представьте, что у вас появилась такая возможность.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В мир какого произведения вы хотели бы войти и что там «исправить»?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 Напишите связный текст. При оценивании вашей работы в первую очередь будет учитываться фантазия.  Не менее важно продемонстрировать  знание сюжета произведения, понимание характеров героев и способность изложить свои «приключения» хорошим литературным языком.</a:t>
            </a:r>
            <a:endParaRPr lang="ru-R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 </a:t>
            </a:r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Рамки исследования PISA с учётом его специфики (15-летние учащиеся)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Акцент на “малую” (ежедневную, бытовую) креативность, а не на ярко выраженный талант и глубокие 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знания. 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Задача измерения – не выявление одарённых, а описание тех границ, в которых 15-летние учащиеся способны мыслить креативно</a:t>
            </a:r>
          </a:p>
        </p:txBody>
      </p:sp>
    </p:spTree>
    <p:extLst>
      <p:ext uri="{BB962C8B-B14F-4D97-AF65-F5344CB8AC3E}">
        <p14:creationId xmlns="" xmlns:p14="http://schemas.microsoft.com/office/powerpoint/2010/main" val="4028306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ТРИЗ: теория решения изобретательских задач (50-е годы 20 века)</a:t>
            </a:r>
            <a:endParaRPr lang="ru-RU" sz="32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основе  ТРИЗ-педагогики лежат методики и технологии, позволяющие овладеть способами </a:t>
            </a:r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снятия психологической инерции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развития творческого воображения.</a:t>
            </a:r>
          </a:p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Ю.Г.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Тамберг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 Как научить ребёнка думать»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Л.И.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Шрагина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 Логика воображения»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М. Меерович и Л.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Шрагина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 Технология творческого мышления»</a:t>
            </a:r>
          </a:p>
          <a:p>
            <a:pPr>
              <a:buNone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Упражнения не только активизируют воображение, но и </a:t>
            </a:r>
            <a:r>
              <a:rPr lang="ru-RU" b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создают эмоциональное отношение к предмету.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Используются в игровой форме как интеллектуальная разминка, для работы с основными темами и понятиями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(НО: достаточно трудно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сделать органичной частью урока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3095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</a:rPr>
              <a:t>Развитие </a:t>
            </a:r>
            <a:r>
              <a:rPr lang="ru-RU" sz="4400" dirty="0" err="1" smtClean="0">
                <a:solidFill>
                  <a:schemeClr val="accent6">
                    <a:lumMod val="75000"/>
                  </a:schemeClr>
                </a:solidFill>
              </a:rPr>
              <a:t>креативного</a:t>
            </a:r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</a:rPr>
              <a:t> мышления на уроках</a:t>
            </a:r>
            <a:endParaRPr lang="ru-RU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с иллюстрациями</a:t>
            </a:r>
          </a:p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Творческий  пересказ (от лица героя произведения)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Продолжить рассказ</a:t>
            </a:r>
          </a:p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Отзывы, рецензии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кроссвордов , презентаций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в ассоциации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текстов, где все слова начинаются на одну букву</a:t>
            </a:r>
          </a:p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 Мозговой штурм»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др.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01673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733493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Творческий пересказ. И.С. Тургенев                           « Собака»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1678" y="1162373"/>
            <a:ext cx="10178322" cy="5160935"/>
          </a:xfrm>
        </p:spPr>
        <p:txBody>
          <a:bodyPr>
            <a:normAutofit fontScale="25000" lnSpcReduction="20000"/>
          </a:bodyPr>
          <a:lstStyle/>
          <a:p>
            <a:r>
              <a:rPr lang="ru-RU" dirty="0" smtClean="0"/>
              <a:t> </a:t>
            </a:r>
          </a:p>
          <a:p>
            <a:r>
              <a:rPr lang="ru-RU" dirty="0" smtClean="0"/>
              <a:t>                                                          </a:t>
            </a:r>
          </a:p>
          <a:p>
            <a:pPr>
              <a:buNone/>
            </a:pPr>
            <a:r>
              <a:rPr lang="ru-RU" sz="5500" b="1" dirty="0" smtClean="0">
                <a:solidFill>
                  <a:schemeClr val="accent4">
                    <a:lumMod val="50000"/>
                  </a:schemeClr>
                </a:solidFill>
              </a:rPr>
              <a:t>                                                            Собака</a:t>
            </a:r>
          </a:p>
          <a:p>
            <a:pPr>
              <a:buNone/>
            </a:pPr>
            <a:r>
              <a:rPr lang="ru-RU" sz="5500" b="1" dirty="0" smtClean="0">
                <a:solidFill>
                  <a:schemeClr val="accent4">
                    <a:lumMod val="50000"/>
                  </a:schemeClr>
                </a:solidFill>
              </a:rPr>
              <a:t>Нас двое в комнате: собака моя и я. На дворе воет страшная, неистовая буря.</a:t>
            </a:r>
          </a:p>
          <a:p>
            <a:pPr>
              <a:buNone/>
            </a:pPr>
            <a:r>
              <a:rPr lang="ru-RU" sz="5500" b="1" dirty="0" smtClean="0">
                <a:solidFill>
                  <a:schemeClr val="accent4">
                    <a:lumMod val="50000"/>
                  </a:schemeClr>
                </a:solidFill>
              </a:rPr>
              <a:t>Собака сидит передо мною — и смотрит мне прямо в глаза.</a:t>
            </a:r>
          </a:p>
          <a:p>
            <a:pPr>
              <a:buNone/>
            </a:pPr>
            <a:r>
              <a:rPr lang="ru-RU" sz="5500" b="1" dirty="0" smtClean="0">
                <a:solidFill>
                  <a:schemeClr val="accent4">
                    <a:lumMod val="50000"/>
                  </a:schemeClr>
                </a:solidFill>
              </a:rPr>
              <a:t>И я тоже гляжу ей в глаза.</a:t>
            </a:r>
          </a:p>
          <a:p>
            <a:pPr>
              <a:buNone/>
            </a:pPr>
            <a:r>
              <a:rPr lang="ru-RU" sz="5500" b="1" dirty="0" smtClean="0">
                <a:solidFill>
                  <a:schemeClr val="accent4">
                    <a:lumMod val="50000"/>
                  </a:schemeClr>
                </a:solidFill>
              </a:rPr>
              <a:t>Она словно хочет сказать мне что-то. Она немая, она без слов, она сама себя не</a:t>
            </a:r>
          </a:p>
          <a:p>
            <a:pPr>
              <a:buNone/>
            </a:pPr>
            <a:r>
              <a:rPr lang="ru-RU" sz="5500" b="1" dirty="0" smtClean="0">
                <a:solidFill>
                  <a:schemeClr val="accent4">
                    <a:lumMod val="50000"/>
                  </a:schemeClr>
                </a:solidFill>
              </a:rPr>
              <a:t>понимает — но я ее понимаю.</a:t>
            </a:r>
          </a:p>
          <a:p>
            <a:pPr>
              <a:buNone/>
            </a:pPr>
            <a:r>
              <a:rPr lang="ru-RU" sz="5500" b="1" dirty="0" smtClean="0">
                <a:solidFill>
                  <a:schemeClr val="accent4">
                    <a:lumMod val="50000"/>
                  </a:schemeClr>
                </a:solidFill>
              </a:rPr>
              <a:t>Я понимаю, что в это мгновенье и в ней и во мне живет одно и то же чувство,</a:t>
            </a:r>
          </a:p>
          <a:p>
            <a:pPr>
              <a:buNone/>
            </a:pPr>
            <a:r>
              <a:rPr lang="ru-RU" sz="5500" b="1" dirty="0" smtClean="0">
                <a:solidFill>
                  <a:schemeClr val="accent4">
                    <a:lumMod val="50000"/>
                  </a:schemeClr>
                </a:solidFill>
              </a:rPr>
              <a:t>что между нами нет никакой разницы. Мы тождественны; в каждом из нас горит и</a:t>
            </a:r>
          </a:p>
          <a:p>
            <a:pPr>
              <a:buNone/>
            </a:pPr>
            <a:r>
              <a:rPr lang="ru-RU" sz="5500" b="1" dirty="0" smtClean="0">
                <a:solidFill>
                  <a:schemeClr val="accent4">
                    <a:lumMod val="50000"/>
                  </a:schemeClr>
                </a:solidFill>
              </a:rPr>
              <a:t>светится тот же трепетный огонек.</a:t>
            </a:r>
          </a:p>
          <a:p>
            <a:pPr>
              <a:buNone/>
            </a:pPr>
            <a:r>
              <a:rPr lang="ru-RU" sz="5500" b="1" dirty="0" smtClean="0">
                <a:solidFill>
                  <a:schemeClr val="accent4">
                    <a:lumMod val="50000"/>
                  </a:schemeClr>
                </a:solidFill>
              </a:rPr>
              <a:t>Смерть налетит, махнет на него своим холодным широким крылом...</a:t>
            </a:r>
          </a:p>
          <a:p>
            <a:pPr>
              <a:buNone/>
            </a:pPr>
            <a:r>
              <a:rPr lang="ru-RU" sz="5500" b="1" dirty="0" smtClean="0">
                <a:solidFill>
                  <a:schemeClr val="accent4">
                    <a:lumMod val="50000"/>
                  </a:schemeClr>
                </a:solidFill>
              </a:rPr>
              <a:t>И конец!</a:t>
            </a:r>
          </a:p>
          <a:p>
            <a:pPr>
              <a:buNone/>
            </a:pPr>
            <a:r>
              <a:rPr lang="ru-RU" sz="5500" b="1" dirty="0" smtClean="0">
                <a:solidFill>
                  <a:schemeClr val="accent4">
                    <a:lumMod val="50000"/>
                  </a:schemeClr>
                </a:solidFill>
              </a:rPr>
              <a:t>Кто потом разберет, какой именно в каждом из нас горел огонек?</a:t>
            </a:r>
          </a:p>
          <a:p>
            <a:pPr>
              <a:buNone/>
            </a:pPr>
            <a:r>
              <a:rPr lang="ru-RU" sz="5500" b="1" dirty="0" smtClean="0">
                <a:solidFill>
                  <a:schemeClr val="accent4">
                    <a:lumMod val="50000"/>
                  </a:schemeClr>
                </a:solidFill>
              </a:rPr>
              <a:t>Нет! это не животное и не человек меняются взглядами...</a:t>
            </a:r>
          </a:p>
          <a:p>
            <a:pPr>
              <a:buNone/>
            </a:pPr>
            <a:r>
              <a:rPr lang="ru-RU" sz="5500" b="1" dirty="0" smtClean="0">
                <a:solidFill>
                  <a:schemeClr val="accent4">
                    <a:lumMod val="50000"/>
                  </a:schemeClr>
                </a:solidFill>
              </a:rPr>
              <a:t>Это две пары одинаковых глаз устремлены друг на друга.</a:t>
            </a:r>
          </a:p>
          <a:p>
            <a:pPr>
              <a:buNone/>
            </a:pPr>
            <a:r>
              <a:rPr lang="ru-RU" sz="5500" b="1" dirty="0" smtClean="0">
                <a:solidFill>
                  <a:schemeClr val="accent4">
                    <a:lumMod val="50000"/>
                  </a:schemeClr>
                </a:solidFill>
              </a:rPr>
              <a:t>И в каждой из этих пар, в животном и в человеке — одна и та же жизнь жмется</a:t>
            </a:r>
          </a:p>
          <a:p>
            <a:pPr>
              <a:buNone/>
            </a:pPr>
            <a:r>
              <a:rPr lang="ru-RU" sz="5500" b="1" dirty="0" smtClean="0">
                <a:solidFill>
                  <a:schemeClr val="accent4">
                    <a:lumMod val="50000"/>
                  </a:schemeClr>
                </a:solidFill>
              </a:rPr>
              <a:t>пугливо к другой.</a:t>
            </a:r>
          </a:p>
          <a:p>
            <a:pPr>
              <a:buNone/>
            </a:pPr>
            <a:r>
              <a:rPr lang="ru-RU" sz="5500" b="1" dirty="0" smtClean="0">
                <a:solidFill>
                  <a:schemeClr val="accent4">
                    <a:lumMod val="50000"/>
                  </a:schemeClr>
                </a:solidFill>
              </a:rPr>
              <a:t>                                                                                                   Февраль, 1878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Задание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создание образа незнакомого 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слова</a:t>
            </a:r>
            <a:endParaRPr lang="ru-RU" sz="3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-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 «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шорьки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кто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такие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- Это помесь барсука, ящерицы и штопора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Преподаватель произносит незнакомое слово или бессмысленное словосочетание. Звучание слова, его ритм порождают длинную цепочку ассоциаций, которые формируются в определённый образ. Необходимо через 2-3 минуты описать образ, который возник в воображении. Для создания незнакомого слова можно брать слова- перевёртыши, произношения иностранных слов, латинские названия лекарств и растений, сочетания букв и слогов.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Например: ЛИМЕНЬ, УРЩУК, КУРЛЕМЕАРУГА, ГУФОРКАМП.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32524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905" y="382385"/>
            <a:ext cx="10647336" cy="1492132"/>
          </a:xfrm>
        </p:spPr>
        <p:txBody>
          <a:bodyPr>
            <a:normAutofit/>
          </a:bodyPr>
          <a:lstStyle/>
          <a:p>
            <a:r>
              <a:rPr lang="ru-RU" sz="4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Слообразование,морфология</a:t>
            </a:r>
            <a:endParaRPr lang="ru-RU" sz="4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новых слов. Например: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СТРАННОМАРКЕТ – магазин по продаже необыкновенных вещей.</a:t>
            </a:r>
          </a:p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Учимся видеть неочевидное (5+5):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Выберите любое существительное и придумайте 5 прилагательных, которые его характеризуют (ДИВАН – мягкий, удобный, чистый, большой, широкий). А теперь 5 прилагательных, которые совершенно к нему не подходят (пасмурный, дождливый, активный, спортивный, ветреный).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1080353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Эмблема</Template>
  <TotalTime>994</TotalTime>
  <Words>2275</Words>
  <Application>Microsoft Office PowerPoint</Application>
  <PresentationFormat>Произвольный</PresentationFormat>
  <Paragraphs>203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Badge</vt:lpstr>
      <vt:lpstr>развитие  креативного мышления на уроках русского языка и литературы</vt:lpstr>
      <vt:lpstr>Слайд 2</vt:lpstr>
      <vt:lpstr>В 2021 году в исследование PISA впервые в качестве одного из ведущих компонентов вводится оценка креативного мышления</vt:lpstr>
      <vt:lpstr>Рамки исследования PISA с учётом его специфики (15-летние учащиеся)</vt:lpstr>
      <vt:lpstr>ТРИЗ: теория решения изобретательских задач (50-е годы 20 века)</vt:lpstr>
      <vt:lpstr>Развитие креативного мышления на уроках</vt:lpstr>
      <vt:lpstr>Творческий пересказ. И.С. Тургенев                           « Собака»</vt:lpstr>
      <vt:lpstr>Задание: создание образа незнакомого слова</vt:lpstr>
      <vt:lpstr>Слообразование,морфология</vt:lpstr>
      <vt:lpstr>Части речи: числительное</vt:lpstr>
      <vt:lpstr>Части речи: предлоги</vt:lpstr>
      <vt:lpstr>грамматика</vt:lpstr>
      <vt:lpstr>«Если мы хотим научить думать, то прежде всего мы должны научить придумывать»  Дж. Родари</vt:lpstr>
      <vt:lpstr>Сочиняем сказку</vt:lpstr>
      <vt:lpstr>Сочиняем сказку</vt:lpstr>
      <vt:lpstr>Сочиняем ЛИМЕРИК, или   «городим чепуху» в стихах</vt:lpstr>
      <vt:lpstr>Пример:</vt:lpstr>
      <vt:lpstr>Сочиняем синквейн</vt:lpstr>
      <vt:lpstr>Пример:</vt:lpstr>
      <vt:lpstr>М.Москвина     «Учись видеть. Уроки творческих взлётов»  </vt:lpstr>
      <vt:lpstr>Учитель: «Не получается? Думай! Думай!» Ученик: «Думай! Думай! А если не получается?» </vt:lpstr>
      <vt:lpstr>С чего начать?</vt:lpstr>
      <vt:lpstr>Поле  ассоциаций</vt:lpstr>
      <vt:lpstr>Пишем фантастический рассказ</vt:lpstr>
      <vt:lpstr>Продолжение следует:</vt:lpstr>
      <vt:lpstr>Задание:</vt:lpstr>
      <vt:lpstr>Задания МКО для 5-7 классов</vt:lpstr>
      <vt:lpstr>«Вещи имеют свою душу, её надо разбудить» (Габриэль Гарсия Маркес). </vt:lpstr>
      <vt:lpstr> Ф. Кривин « Вечерний чай»</vt:lpstr>
      <vt:lpstr>Задание:</vt:lpstr>
      <vt:lpstr>Слайд 31</vt:lpstr>
      <vt:lpstr>Задание:</vt:lpstr>
      <vt:lpstr>Задание:</vt:lpstr>
      <vt:lpstr>Вариант заключительной работы за курс 5-8 классов</vt:lpstr>
      <vt:lpstr>Слайд 35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Серебрякова</cp:lastModifiedBy>
  <cp:revision>99</cp:revision>
  <dcterms:created xsi:type="dcterms:W3CDTF">2021-01-05T19:03:41Z</dcterms:created>
  <dcterms:modified xsi:type="dcterms:W3CDTF">2021-10-21T14:12:06Z</dcterms:modified>
</cp:coreProperties>
</file>