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9" r:id="rId3"/>
    <p:sldId id="321" r:id="rId4"/>
    <p:sldId id="270" r:id="rId5"/>
    <p:sldId id="271" r:id="rId6"/>
    <p:sldId id="272" r:id="rId7"/>
    <p:sldId id="273" r:id="rId8"/>
    <p:sldId id="308" r:id="rId9"/>
    <p:sldId id="309" r:id="rId10"/>
    <p:sldId id="310" r:id="rId11"/>
    <p:sldId id="311" r:id="rId12"/>
    <p:sldId id="312" r:id="rId13"/>
    <p:sldId id="313" r:id="rId14"/>
    <p:sldId id="274" r:id="rId15"/>
    <p:sldId id="314" r:id="rId16"/>
    <p:sldId id="315" r:id="rId17"/>
    <p:sldId id="275" r:id="rId18"/>
    <p:sldId id="320" r:id="rId19"/>
    <p:sldId id="317" r:id="rId20"/>
    <p:sldId id="318" r:id="rId21"/>
    <p:sldId id="319" r:id="rId22"/>
    <p:sldId id="26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99769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637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1323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738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="" xmlns:p14="http://schemas.microsoft.com/office/powerpoint/2010/main" val="2986865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754382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697888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45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6765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5507673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231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15547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 smtClean="0"/>
              <a:t> Международные исследования </a:t>
            </a:r>
            <a:r>
              <a:rPr lang="en-US" sz="3600" dirty="0" smtClean="0"/>
              <a:t>PISA </a:t>
            </a:r>
            <a:r>
              <a:rPr lang="ru-RU" sz="3600" dirty="0" smtClean="0"/>
              <a:t> в области читательской грамотности: вызовы, проблемы, решения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5045" y="4562574"/>
            <a:ext cx="8045373" cy="2158902"/>
          </a:xfrm>
        </p:spPr>
        <p:txBody>
          <a:bodyPr>
            <a:normAutofit/>
          </a:bodyPr>
          <a:lstStyle/>
          <a:p>
            <a:r>
              <a:rPr lang="ru-RU" i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 </a:t>
            </a:r>
            <a:r>
              <a:rPr lang="ru-RU" i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методистом МБУ ДПО « УМОЦ» г.о. Королёв Е.В. Серебряковой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0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611" y="382385"/>
            <a:ext cx="10435389" cy="1492132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«РКМЧП»: </a:t>
            </a:r>
            <a:r>
              <a:rPr lang="ru-RU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404" y="1259307"/>
            <a:ext cx="10178322" cy="82616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класс, тема «Обращение»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60071139"/>
              </p:ext>
            </p:extLst>
          </p:nvPr>
        </p:nvGraphicFramePr>
        <p:xfrm>
          <a:off x="1123342" y="2085475"/>
          <a:ext cx="10178322" cy="4326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2774">
                  <a:extLst>
                    <a:ext uri="{9D8B030D-6E8A-4147-A177-3AD203B41FA5}">
                      <a16:colId xmlns="" xmlns:a16="http://schemas.microsoft.com/office/drawing/2014/main" val="248542733"/>
                    </a:ext>
                  </a:extLst>
                </a:gridCol>
                <a:gridCol w="3392774">
                  <a:extLst>
                    <a:ext uri="{9D8B030D-6E8A-4147-A177-3AD203B41FA5}">
                      <a16:colId xmlns="" xmlns:a16="http://schemas.microsoft.com/office/drawing/2014/main" val="1260301543"/>
                    </a:ext>
                  </a:extLst>
                </a:gridCol>
                <a:gridCol w="3392774">
                  <a:extLst>
                    <a:ext uri="{9D8B030D-6E8A-4147-A177-3AD203B41FA5}">
                      <a16:colId xmlns="" xmlns:a16="http://schemas.microsoft.com/office/drawing/2014/main" val="397431524"/>
                    </a:ext>
                  </a:extLst>
                </a:gridCol>
              </a:tblGrid>
              <a:tr h="721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Знаю</a:t>
                      </a:r>
                      <a:endParaRPr lang="ru-RU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Узнал</a:t>
                      </a:r>
                      <a:endParaRPr lang="ru-RU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 вопросы</a:t>
                      </a:r>
                      <a:endParaRPr lang="ru-RU" sz="24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03199073"/>
                  </a:ext>
                </a:extLst>
              </a:tr>
              <a:tr h="36058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2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Называют того, к кому обращаются с речью.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Могут стоять в начале, середине и конце предложения.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На письме выделяются запятыми</a:t>
                      </a:r>
                      <a:endParaRPr lang="ru-RU" sz="2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Местоимения не являются обращениями и не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выделяются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письме.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Обращения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ывают распространёнными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нераспространёнными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ли в предложении быть несколько обращений?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Каким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членом предложения является?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89585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6517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20" y="157796"/>
            <a:ext cx="10755838" cy="764625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«РКМЧП»: </a:t>
            </a:r>
            <a:r>
              <a:rPr lang="ru-RU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endParaRPr lang="ru-RU" sz="4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47138167"/>
              </p:ext>
            </p:extLst>
          </p:nvPr>
        </p:nvGraphicFramePr>
        <p:xfrm>
          <a:off x="1090530" y="1566421"/>
          <a:ext cx="10179048" cy="5010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4762">
                  <a:extLst>
                    <a:ext uri="{9D8B030D-6E8A-4147-A177-3AD203B41FA5}">
                      <a16:colId xmlns="" xmlns:a16="http://schemas.microsoft.com/office/drawing/2014/main" val="3145723518"/>
                    </a:ext>
                  </a:extLst>
                </a:gridCol>
                <a:gridCol w="2544762">
                  <a:extLst>
                    <a:ext uri="{9D8B030D-6E8A-4147-A177-3AD203B41FA5}">
                      <a16:colId xmlns="" xmlns:a16="http://schemas.microsoft.com/office/drawing/2014/main" val="4150342278"/>
                    </a:ext>
                  </a:extLst>
                </a:gridCol>
                <a:gridCol w="2544762">
                  <a:extLst>
                    <a:ext uri="{9D8B030D-6E8A-4147-A177-3AD203B41FA5}">
                      <a16:colId xmlns="" xmlns:a16="http://schemas.microsoft.com/office/drawing/2014/main" val="977722726"/>
                    </a:ext>
                  </a:extLst>
                </a:gridCol>
                <a:gridCol w="2544762">
                  <a:extLst>
                    <a:ext uri="{9D8B030D-6E8A-4147-A177-3AD203B41FA5}">
                      <a16:colId xmlns="" xmlns:a16="http://schemas.microsoft.com/office/drawing/2014/main" val="607766775"/>
                    </a:ext>
                  </a:extLst>
                </a:gridCol>
              </a:tblGrid>
              <a:tr h="81940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="" xmlns:a16="http://schemas.microsoft.com/office/drawing/2014/main" val="81944564"/>
                  </a:ext>
                </a:extLst>
              </a:tr>
              <a:tr h="4191437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1.Сказка-ложь</a:t>
                      </a: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да </a:t>
                      </a:r>
                      <a:endParaRPr lang="ru-RU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 намёк! </a:t>
                      </a:r>
                      <a:endParaRPr lang="ru-RU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Добрым </a:t>
                      </a: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молодцам </a:t>
                      </a:r>
                      <a:endParaRPr lang="ru-RU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урок.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indent="-4572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 startAt="2"/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Сказки </a:t>
                      </a: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писал </a:t>
                      </a:r>
                      <a:endParaRPr lang="ru-RU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А.С</a:t>
                      </a: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Пушкин</a:t>
                      </a: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3.Многие </a:t>
                      </a: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пословицы взяты из сказок</a:t>
                      </a: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Читал некоторые  сказки, о которых написано в статье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Сказка-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жанр УНТ.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2.Бывают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волшебные 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сказки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 животных и 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бытовые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marL="0" indent="-4572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-4572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Русские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писатели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подражали 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сказочникам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перенимали у них приёмы художественной выразительности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1.Какие сказки писал Горький? 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2.Кто такой Алексей Толстой?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="" xmlns:a16="http://schemas.microsoft.com/office/drawing/2014/main" val="158558765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22421" y="961435"/>
            <a:ext cx="10347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Литература,6 класс, статья «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сказки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5161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779" y="382385"/>
            <a:ext cx="10371221" cy="1492132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«РКМЧП»: </a:t>
            </a:r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«верные –неверные утверждения»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класс, литература. Статья « С.А.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есенин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68407790"/>
              </p:ext>
            </p:extLst>
          </p:nvPr>
        </p:nvGraphicFramePr>
        <p:xfrm>
          <a:off x="1411706" y="1936954"/>
          <a:ext cx="9633282" cy="4107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7418">
                  <a:extLst>
                    <a:ext uri="{9D8B030D-6E8A-4147-A177-3AD203B41FA5}">
                      <a16:colId xmlns="" xmlns:a16="http://schemas.microsoft.com/office/drawing/2014/main" val="1668986918"/>
                    </a:ext>
                  </a:extLst>
                </a:gridCol>
                <a:gridCol w="2922932">
                  <a:extLst>
                    <a:ext uri="{9D8B030D-6E8A-4147-A177-3AD203B41FA5}">
                      <a16:colId xmlns="" xmlns:a16="http://schemas.microsoft.com/office/drawing/2014/main" val="1065388165"/>
                    </a:ext>
                  </a:extLst>
                </a:gridCol>
                <a:gridCol w="2922932">
                  <a:extLst>
                    <a:ext uri="{9D8B030D-6E8A-4147-A177-3AD203B41FA5}">
                      <a16:colId xmlns="" xmlns:a16="http://schemas.microsoft.com/office/drawing/2014/main" val="1895356304"/>
                    </a:ext>
                  </a:extLst>
                </a:gridCol>
              </a:tblGrid>
              <a:tr h="201635"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Утверждения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чтения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чтения</a:t>
                      </a:r>
                      <a:endParaRPr lang="ru-RU" sz="18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extLst>
                  <a:ext uri="{0D108BD9-81ED-4DB2-BD59-A6C34878D82A}">
                    <a16:rowId xmlns="" xmlns:a16="http://schemas.microsoft.com/office/drawing/2014/main" val="3639026325"/>
                  </a:ext>
                </a:extLst>
              </a:tr>
              <a:tr h="377768"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Родился в селе Константиново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extLst>
                  <a:ext uri="{0D108BD9-81ED-4DB2-BD59-A6C34878D82A}">
                    <a16:rowId xmlns="" xmlns:a16="http://schemas.microsoft.com/office/drawing/2014/main" val="2673944087"/>
                  </a:ext>
                </a:extLst>
              </a:tr>
              <a:tr h="254486"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 родители были дворяне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крестьяне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extLst>
                  <a:ext uri="{0D108BD9-81ED-4DB2-BD59-A6C34878D82A}">
                    <a16:rowId xmlns="" xmlns:a16="http://schemas.microsoft.com/office/drawing/2014/main" val="3537327708"/>
                  </a:ext>
                </a:extLst>
              </a:tr>
              <a:tr h="634646"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народным творчеством поэта знакомила бабушка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бабушка и дедушка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extLst>
                  <a:ext uri="{0D108BD9-81ED-4DB2-BD59-A6C34878D82A}">
                    <a16:rowId xmlns="" xmlns:a16="http://schemas.microsoft.com/office/drawing/2014/main" val="2543573001"/>
                  </a:ext>
                </a:extLst>
              </a:tr>
              <a:tr h="634646"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окончания школы отправился в Петербург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Москву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extLst>
                  <a:ext uri="{0D108BD9-81ED-4DB2-BD59-A6C34878D82A}">
                    <a16:rowId xmlns="" xmlns:a16="http://schemas.microsoft.com/office/drawing/2014/main" val="2009608355"/>
                  </a:ext>
                </a:extLst>
              </a:tr>
              <a:tr h="634646"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Свою жизнь поэт не отделял от судьбы своей Родины</a:t>
                      </a:r>
                      <a:endParaRPr lang="ru-RU" sz="18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extLst>
                  <a:ext uri="{0D108BD9-81ED-4DB2-BD59-A6C34878D82A}">
                    <a16:rowId xmlns="" xmlns:a16="http://schemas.microsoft.com/office/drawing/2014/main" val="2415131113"/>
                  </a:ext>
                </a:extLst>
              </a:tr>
              <a:tr h="1276841">
                <a:tc>
                  <a:txBody>
                    <a:bodyPr/>
                    <a:lstStyle/>
                    <a:p>
                      <a:pPr marL="360000" marR="47625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Стихотворения о природе и «братьях наших меньших» составляют незначительную часть творчества поэта</a:t>
                      </a:r>
                      <a:endParaRPr lang="ru-RU" sz="18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tc>
                  <a:txBody>
                    <a:bodyPr/>
                    <a:lstStyle/>
                    <a:p>
                      <a:pPr marL="360000" marR="47625" algn="ctr" fontAlgn="base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77" marR="43677" marT="0" marB="0" anchor="ctr"/>
                </a:tc>
                <a:extLst>
                  <a:ext uri="{0D108BD9-81ED-4DB2-BD59-A6C34878D82A}">
                    <a16:rowId xmlns="" xmlns:a16="http://schemas.microsoft.com/office/drawing/2014/main" val="190154721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3172206" y="144811"/>
            <a:ext cx="1642290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049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695" y="382385"/>
            <a:ext cx="10764252" cy="1492132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«РКМЧП</a:t>
            </a:r>
            <a:r>
              <a:rPr lang="ru-RU" sz="49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br>
              <a:rPr lang="ru-RU" sz="49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«верные–неверные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утверждения»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2058174"/>
              </p:ext>
            </p:extLst>
          </p:nvPr>
        </p:nvGraphicFramePr>
        <p:xfrm>
          <a:off x="1250950" y="2285999"/>
          <a:ext cx="10179051" cy="2077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017">
                  <a:extLst>
                    <a:ext uri="{9D8B030D-6E8A-4147-A177-3AD203B41FA5}">
                      <a16:colId xmlns="" xmlns:a16="http://schemas.microsoft.com/office/drawing/2014/main" val="4149936036"/>
                    </a:ext>
                  </a:extLst>
                </a:gridCol>
                <a:gridCol w="3393017">
                  <a:extLst>
                    <a:ext uri="{9D8B030D-6E8A-4147-A177-3AD203B41FA5}">
                      <a16:colId xmlns="" xmlns:a16="http://schemas.microsoft.com/office/drawing/2014/main" val="3320250593"/>
                    </a:ext>
                  </a:extLst>
                </a:gridCol>
                <a:gridCol w="3393017">
                  <a:extLst>
                    <a:ext uri="{9D8B030D-6E8A-4147-A177-3AD203B41FA5}">
                      <a16:colId xmlns="" xmlns:a16="http://schemas.microsoft.com/office/drawing/2014/main" val="1976869224"/>
                    </a:ext>
                  </a:extLst>
                </a:gridCol>
              </a:tblGrid>
              <a:tr h="121168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Определите, есть ли в тексте ответы на эти вопросы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29901390"/>
                  </a:ext>
                </a:extLst>
              </a:tr>
              <a:tr h="86576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204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31039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Проверяемые виды читательской деятельности по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545997"/>
            <a:ext cx="10178322" cy="43335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Читательские действия, связанные с интеграцией и интерпретацией текста.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 понимать </a:t>
            </a:r>
            <a:r>
              <a:rPr lang="ru-RU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фактологическую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информацию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(последовательность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 и т.п.), смысловую структуру текста (определять тему, главную мысль/идею, назначение текста), значение слова или выражения, устанавливать причинно-следственные связи, аргументировать, понимать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характеры героев, концепцию произведения и авторскую позицию. </a:t>
            </a:r>
          </a:p>
          <a:p>
            <a:pPr marL="0" indent="0"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6870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827" y="229986"/>
            <a:ext cx="10887958" cy="12619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 Сюжетная таблица</a:t>
            </a:r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b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где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Когда? Почему?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055043"/>
            <a:ext cx="10178322" cy="4722828"/>
          </a:xfrm>
        </p:spPr>
        <p:txBody>
          <a:bodyPr/>
          <a:lstStyle/>
          <a:p>
            <a:pPr marL="0" indent="0" fontAlgn="base">
              <a:buNone/>
            </a:pPr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067789"/>
              </p:ext>
            </p:extLst>
          </p:nvPr>
        </p:nvGraphicFramePr>
        <p:xfrm>
          <a:off x="1012886" y="1669949"/>
          <a:ext cx="10737955" cy="4801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591">
                  <a:extLst>
                    <a:ext uri="{9D8B030D-6E8A-4147-A177-3AD203B41FA5}">
                      <a16:colId xmlns="" xmlns:a16="http://schemas.microsoft.com/office/drawing/2014/main" val="1442290304"/>
                    </a:ext>
                  </a:extLst>
                </a:gridCol>
                <a:gridCol w="2147591">
                  <a:extLst>
                    <a:ext uri="{9D8B030D-6E8A-4147-A177-3AD203B41FA5}">
                      <a16:colId xmlns="" xmlns:a16="http://schemas.microsoft.com/office/drawing/2014/main" val="2102896475"/>
                    </a:ext>
                  </a:extLst>
                </a:gridCol>
                <a:gridCol w="2147591">
                  <a:extLst>
                    <a:ext uri="{9D8B030D-6E8A-4147-A177-3AD203B41FA5}">
                      <a16:colId xmlns="" xmlns:a16="http://schemas.microsoft.com/office/drawing/2014/main" val="3227031983"/>
                    </a:ext>
                  </a:extLst>
                </a:gridCol>
                <a:gridCol w="2147591">
                  <a:extLst>
                    <a:ext uri="{9D8B030D-6E8A-4147-A177-3AD203B41FA5}">
                      <a16:colId xmlns="" xmlns:a16="http://schemas.microsoft.com/office/drawing/2014/main" val="2310513801"/>
                    </a:ext>
                  </a:extLst>
                </a:gridCol>
                <a:gridCol w="2147591">
                  <a:extLst>
                    <a:ext uri="{9D8B030D-6E8A-4147-A177-3AD203B41FA5}">
                      <a16:colId xmlns="" xmlns:a16="http://schemas.microsoft.com/office/drawing/2014/main" val="1020444845"/>
                    </a:ext>
                  </a:extLst>
                </a:gridCol>
              </a:tblGrid>
              <a:tr h="427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Кто?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Что?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Когда?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Где?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Почему?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90682446"/>
                  </a:ext>
                </a:extLst>
              </a:tr>
              <a:tr h="4215160">
                <a:tc>
                  <a:txBody>
                    <a:bodyPr/>
                    <a:lstStyle/>
                    <a:p>
                      <a:pPr lvl="0"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1.Рассказчик, мальчик.</a:t>
                      </a:r>
                    </a:p>
                    <a:p>
                      <a:pPr lvl="0"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Отец мальчика.</a:t>
                      </a:r>
                    </a:p>
                    <a:p>
                      <a:pPr lvl="0"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3.Старый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Януш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lvl="0"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4.Пан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Тыбурций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5.Дети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Тыбурция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мальчик Валек и девочка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1.Рано потерял мать и остался с отцом.</a:t>
                      </a:r>
                    </a:p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2.Совсем забыл о  мальчике.</a:t>
                      </a:r>
                    </a:p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Приступил к преобразованиям, выгнав из старого замка бедняков.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Стал руководителем сообщества бедняков.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5.Шатался по городу без особого дела, о девочке не было  известно ничего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1,2. Когда мальчику было 6 лет.</a:t>
                      </a:r>
                    </a:p>
                    <a:p>
                      <a:pPr lvl="0"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3.Когда выхлопотал себе звание управляющего.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4.Когда нашли приют на горе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1,2.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Княж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-городок.</a:t>
                      </a:r>
                    </a:p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Старый замок.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4,5. Подземелье на горе возле часовни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1.Рос, как одинокое деревце, никто не стеснял свободы.</a:t>
                      </a:r>
                    </a:p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2.Горевал после смерти жены.</a:t>
                      </a:r>
                    </a:p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Борьба за  власть.</a:t>
                      </a:r>
                    </a:p>
                    <a:p>
                      <a:pPr fontAlgn="base"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 Не ужился в старом замке.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 Был предоставлен сам себе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69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777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568" y="382385"/>
            <a:ext cx="10880352" cy="8769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Тонкие и толстые вопросы 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1676944"/>
              </p:ext>
            </p:extLst>
          </p:nvPr>
        </p:nvGraphicFramePr>
        <p:xfrm>
          <a:off x="1170739" y="1259305"/>
          <a:ext cx="10179050" cy="4987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9525">
                  <a:extLst>
                    <a:ext uri="{9D8B030D-6E8A-4147-A177-3AD203B41FA5}">
                      <a16:colId xmlns="" xmlns:a16="http://schemas.microsoft.com/office/drawing/2014/main" val="2149767738"/>
                    </a:ext>
                  </a:extLst>
                </a:gridCol>
                <a:gridCol w="5089525">
                  <a:extLst>
                    <a:ext uri="{9D8B030D-6E8A-4147-A177-3AD203B41FA5}">
                      <a16:colId xmlns="" xmlns:a16="http://schemas.microsoft.com/office/drawing/2014/main" val="4253617894"/>
                    </a:ext>
                  </a:extLst>
                </a:gridCol>
              </a:tblGrid>
              <a:tr h="62893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3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Тонкие</a:t>
                      </a:r>
                      <a:endParaRPr lang="ru-RU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Толстые</a:t>
                      </a:r>
                      <a:endParaRPr lang="ru-RU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5558157"/>
                  </a:ext>
                </a:extLst>
              </a:tr>
              <a:tr h="3806707">
                <a:tc>
                  <a:txBody>
                    <a:bodyPr/>
                    <a:lstStyle/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Кто…</a:t>
                      </a:r>
                    </a:p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Что…</a:t>
                      </a:r>
                    </a:p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Когда…</a:t>
                      </a:r>
                    </a:p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Где…</a:t>
                      </a:r>
                    </a:p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Как звали…</a:t>
                      </a:r>
                    </a:p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Может ли…</a:t>
                      </a:r>
                    </a:p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Будет ли…</a:t>
                      </a:r>
                    </a:p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Было ли…</a:t>
                      </a:r>
                    </a:p>
                    <a:p>
                      <a:pPr fontAlgn="base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Согласны ли вы…</a:t>
                      </a:r>
                    </a:p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Верно ли …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Дайте объяснение, почему…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Почему вы думаете…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чём разница…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Почему вы считаете…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Предположите, что будет, если…</a:t>
                      </a:r>
                      <a:endParaRPr lang="ru-RU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19105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5733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Проверяемые виды читательской деятельности по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348033"/>
            <a:ext cx="10178322" cy="478881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Читательские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действия, связанные с осмыслением и оценкой  текста.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связать информацию текста с другими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внетекстовыми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источниками информации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согласиться  или не согласиться с утверждением текста, высказать и обосновать свою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зрения на личном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опыте, осмыслить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форму текста,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полноту, достоверность информации, 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обнаружить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противоречия, содержащиеся в одном или нескольких текстах.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текста для решения определённых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179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67902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учителям –предметникам,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являющимся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учителями русского языка и литературы,    по  развитию речевых компетенций учащихся  в процессе создания текста ( в устной и письменной форме)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083324"/>
            <a:ext cx="10178322" cy="43174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None/>
            </a:pP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грамотного текста связано с пониманием композиции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микротемы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тезис –аргументация –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микровывод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(обычно в первом предложении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микротемы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содержится  утверждение/вопрос -</a:t>
            </a:r>
            <a: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тезис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 последующих предложениях раскрывается/доказывается – это </a:t>
            </a:r>
            <a: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аргументация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завершается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микротема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микровыводом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позволяет увидеть связь с общей темой).</a:t>
            </a:r>
            <a:endParaRPr lang="ru-RU" sz="31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43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82385"/>
            <a:ext cx="11043138" cy="94232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Из « Рекомендаций учителям- предметникам…»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055077"/>
            <a:ext cx="10178322" cy="4824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Важно проводить работу, позволяющую улучшить процесс восприятия и понимания учащимся написанного: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Заставлять на уроках вслух читать фрагменты текстов, обращая внимание учащихся на темп чтения, правильную постановку ударений, интонацию, допущенные ошибки, искажения слов.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Создавать на уроке возможность для составления развёрнутого монологического высказывания (повествование, описание, рассуждение),   оценивая  словарь ученика (богатый/ бедный),   использование при ответе разнообразных/однотипных синтаксических конструкций.   Добиваться решения коммуникативной задачи путём исключения  односложных ответов, обращая внимание на смысловую цельность, речевую связность и последовательность монологического высказывания.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1275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ЧТО?       Как?        Зачем?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777010951"/>
              </p:ext>
            </p:extLst>
          </p:nvPr>
        </p:nvGraphicFramePr>
        <p:xfrm>
          <a:off x="867266" y="1323474"/>
          <a:ext cx="10887959" cy="4997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43398">
                  <a:extLst>
                    <a:ext uri="{9D8B030D-6E8A-4147-A177-3AD203B41FA5}">
                      <a16:colId xmlns="" xmlns:a16="http://schemas.microsoft.com/office/drawing/2014/main" val="1581094815"/>
                    </a:ext>
                  </a:extLst>
                </a:gridCol>
                <a:gridCol w="5444561">
                  <a:extLst>
                    <a:ext uri="{9D8B030D-6E8A-4147-A177-3AD203B41FA5}">
                      <a16:colId xmlns="" xmlns:a16="http://schemas.microsoft.com/office/drawing/2014/main" val="2539315174"/>
                    </a:ext>
                  </a:extLst>
                </a:gridCol>
              </a:tblGrid>
              <a:tr h="110690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Функциональная грамотность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Читательская грамотность</a:t>
                      </a:r>
                      <a:endParaRPr lang="ru-RU" sz="2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12934572"/>
                  </a:ext>
                </a:extLst>
              </a:tr>
              <a:tr h="389082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способность человека понимать и использовать письменные тексты, размышлять о них, чтобы достигать своих целей, расширять свои знания и возможности, участвовать в социальной </a:t>
                      </a:r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81485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439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82385"/>
            <a:ext cx="11043138" cy="94232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Из « Рекомендаций учителям- предметникам…»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055077"/>
            <a:ext cx="10178322" cy="4824515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smtClean="0">
                <a:latin typeface="Times New Roman" pitchFamily="18" charset="0"/>
                <a:cs typeface="Times New Roman" pitchFamily="18" charset="0"/>
              </a:rPr>
              <a:t>На уроках важно выполнять следующие задания:</a:t>
            </a:r>
          </a:p>
          <a:p>
            <a:pPr lvl="0"/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на выделение смысловых элементов в тексте для составления плана;</a:t>
            </a:r>
          </a:p>
          <a:p>
            <a:pPr lvl="0"/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на обобщение (выделение общих элементов в тексте);</a:t>
            </a:r>
          </a:p>
          <a:p>
            <a:pPr lvl="0"/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на способность выделять главную и избыточную информацию для предоставления её в сжатой форме ( учитель просит выделить важные детали и создать новый вариант текста без малозначимых подробностей)</a:t>
            </a:r>
          </a:p>
          <a:p>
            <a:pPr lvl="0">
              <a:buNone/>
            </a:pPr>
            <a:endParaRPr lang="ru-RU" sz="6200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82385"/>
            <a:ext cx="11043138" cy="94232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Из « Рекомендаций учителям- предметникам…»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055077"/>
            <a:ext cx="10178322" cy="4824515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dirty="0" smtClean="0">
                <a:latin typeface="Times New Roman" pitchFamily="18" charset="0"/>
                <a:cs typeface="Times New Roman" pitchFamily="18" charset="0"/>
              </a:rPr>
              <a:t>На уроках важно выполнять следующие задания:</a:t>
            </a:r>
          </a:p>
          <a:p>
            <a:pPr lvl="0">
              <a:buNone/>
            </a:pPr>
            <a:endParaRPr lang="ru-RU" sz="6200" dirty="0" smtClean="0"/>
          </a:p>
          <a:p>
            <a:pPr lvl="0"/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на систематизацию и сопоставление информации (сравнение с другими источниками аналогичного периода, поиск недостающей информации); </a:t>
            </a:r>
          </a:p>
          <a:p>
            <a:pPr lvl="0"/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на интерпретацию информации (учитель даёт высказывание, тему, суждение и предлагает учащимся соотнести текст с данной фразой);</a:t>
            </a:r>
          </a:p>
          <a:p>
            <a:pPr lvl="0"/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на способность находить главную мысль текста и резюмировать её с помощью создания ёмкого, значащего, раскрывающего суть текста  заглавия</a:t>
            </a:r>
          </a:p>
          <a:p>
            <a:pPr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826" y="1687397"/>
            <a:ext cx="10178322" cy="3242821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Е.В.Серебрякова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МБУ ДПО « УМОЦ»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Королёв</a:t>
            </a:r>
            <a:b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3704734"/>
            <a:ext cx="10143153" cy="217486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40627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65940" y="269631"/>
            <a:ext cx="6518030" cy="627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Тексты сплошные и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несплошные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включением визуальных изображений тексты можно разделить на сплошные (без таких изображений),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(включающие визуальные ряды, необходимые для понимания текста, с большей или меньшей степенью слияния с текстом). Вместе с тем визуальные изображения могут быть предложены для анализа как источник информации и отдельно, самостоятельно</a:t>
            </a:r>
          </a:p>
        </p:txBody>
      </p:sp>
    </p:spTree>
    <p:extLst>
      <p:ext uri="{BB962C8B-B14F-4D97-AF65-F5344CB8AC3E}">
        <p14:creationId xmlns="" xmlns:p14="http://schemas.microsoft.com/office/powerpoint/2010/main" val="2977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тексты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1573" y="1596192"/>
            <a:ext cx="10178322" cy="4563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тексты, кроме вербальных фрагментов, включают: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графики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диаграммы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таблицы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карты, схемы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рисунки,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формы (анкеты и др.);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информационные листы и объявления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482690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Сплошные тексты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708484"/>
            <a:ext cx="10178322" cy="4563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Примерами сплошных текстов являются: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описание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(художественное и техническое);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повествование (рассказ, репортаж);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объяснение (объяснительное сочинение, определение понятия, толкование слова, резюме/выводы, интерпретация);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аргументация (комментарий, обоснование);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инструкция (указание к выполнению работы; правила, законы).</a:t>
            </a:r>
          </a:p>
        </p:txBody>
      </p:sp>
    </p:spTree>
    <p:extLst>
      <p:ext uri="{BB962C8B-B14F-4D97-AF65-F5344CB8AC3E}">
        <p14:creationId xmlns="" xmlns:p14="http://schemas.microsoft.com/office/powerpoint/2010/main" val="18750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Проверяемые виды 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читательской деятельности по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Читательские действия, связанные с нахождением и извлечением информации из текста.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Проверяются умения находить и извлекать одну или несколько единиц информации в одном или нескольких фрагментах текста, определять наличие/отсутствие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ru-RU" i="1" dirty="0" smtClean="0"/>
              <a:t> </a:t>
            </a:r>
            <a:endParaRPr lang="ru-RU" i="1" dirty="0"/>
          </a:p>
          <a:p>
            <a:endParaRPr lang="ru-RU" i="1" dirty="0"/>
          </a:p>
        </p:txBody>
      </p:sp>
    </p:spTree>
    <p:extLst>
      <p:ext uri="{BB962C8B-B14F-4D97-AF65-F5344CB8AC3E}">
        <p14:creationId xmlns="" xmlns:p14="http://schemas.microsoft.com/office/powerpoint/2010/main" val="179903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463" y="382385"/>
            <a:ext cx="10948737" cy="820773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«РКМЧП»: </a:t>
            </a:r>
            <a:r>
              <a:rPr lang="ru-RU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047" y="1203312"/>
            <a:ext cx="10317637" cy="534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с текстом в данном приёме используется два шага: чтение с пометками и заполнение таблицы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1: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чтения текста учащиеся делают на полях пометки: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«V»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я это знал;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«+»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для меня новое;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– 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думал иначе;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«?»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 понял, есть вопросы, об этом я хочу знать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школа: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знал, узнал, есть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5434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4715" y="382385"/>
            <a:ext cx="10692063" cy="1492132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«РКМЧП»: </a:t>
            </a:r>
            <a:r>
              <a:rPr lang="ru-RU" sz="49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25608509"/>
              </p:ext>
            </p:extLst>
          </p:nvPr>
        </p:nvGraphicFramePr>
        <p:xfrm>
          <a:off x="1084083" y="2703095"/>
          <a:ext cx="10345916" cy="3480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6479">
                  <a:extLst>
                    <a:ext uri="{9D8B030D-6E8A-4147-A177-3AD203B41FA5}">
                      <a16:colId xmlns="" xmlns:a16="http://schemas.microsoft.com/office/drawing/2014/main" val="2151932928"/>
                    </a:ext>
                  </a:extLst>
                </a:gridCol>
                <a:gridCol w="2586479">
                  <a:extLst>
                    <a:ext uri="{9D8B030D-6E8A-4147-A177-3AD203B41FA5}">
                      <a16:colId xmlns="" xmlns:a16="http://schemas.microsoft.com/office/drawing/2014/main" val="1700687776"/>
                    </a:ext>
                  </a:extLst>
                </a:gridCol>
                <a:gridCol w="2586479">
                  <a:extLst>
                    <a:ext uri="{9D8B030D-6E8A-4147-A177-3AD203B41FA5}">
                      <a16:colId xmlns="" xmlns:a16="http://schemas.microsoft.com/office/drawing/2014/main" val="686924744"/>
                    </a:ext>
                  </a:extLst>
                </a:gridCol>
                <a:gridCol w="2586479">
                  <a:extLst>
                    <a:ext uri="{9D8B030D-6E8A-4147-A177-3AD203B41FA5}">
                      <a16:colId xmlns="" xmlns:a16="http://schemas.microsoft.com/office/drawing/2014/main" val="2703282875"/>
                    </a:ext>
                  </a:extLst>
                </a:gridCol>
              </a:tblGrid>
              <a:tr h="104426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2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2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2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="" xmlns:a16="http://schemas.microsoft.com/office/drawing/2014/main" val="104768825"/>
                  </a:ext>
                </a:extLst>
              </a:tr>
              <a:tr h="243662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="" xmlns:a16="http://schemas.microsoft.com/office/drawing/2014/main" val="1112458212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51344" y="1616061"/>
            <a:ext cx="4701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№2: 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таблицей</a:t>
            </a:r>
          </a:p>
        </p:txBody>
      </p:sp>
    </p:spTree>
    <p:extLst>
      <p:ext uri="{BB962C8B-B14F-4D97-AF65-F5344CB8AC3E}">
        <p14:creationId xmlns="" xmlns:p14="http://schemas.microsoft.com/office/powerpoint/2010/main" val="198051923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1089</TotalTime>
  <Words>1225</Words>
  <Application>Microsoft Office PowerPoint</Application>
  <PresentationFormat>Произвольный</PresentationFormat>
  <Paragraphs>189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Badge</vt:lpstr>
      <vt:lpstr> Международные исследования PISA  в области читательской грамотности: вызовы, проблемы, решения </vt:lpstr>
      <vt:lpstr>ЧТО?       Как?        Зачем?                </vt:lpstr>
      <vt:lpstr>Слайд 3</vt:lpstr>
      <vt:lpstr>Тексты сплошные и несплошные</vt:lpstr>
      <vt:lpstr>Несплошные тексты</vt:lpstr>
      <vt:lpstr>Сплошные тексты</vt:lpstr>
      <vt:lpstr> Проверяемые виды читательской деятельности по pisa:</vt:lpstr>
      <vt:lpstr>Технологии «РКМЧП»: инсерт</vt:lpstr>
      <vt:lpstr>Технологии «РКМЧП»: инсерт. </vt:lpstr>
      <vt:lpstr>Технологии «РКМЧП»: инсерт</vt:lpstr>
      <vt:lpstr>Технологии «РКМЧП»: инсерт</vt:lpstr>
      <vt:lpstr>Технологии «РКМЧП»:  «верные –неверные утверждения» 5 класс, литература. Статья « С.А. есенин»</vt:lpstr>
      <vt:lpstr>Технологии «РКМЧП»: «верные–неверные утверждения»</vt:lpstr>
      <vt:lpstr>Проверяемые виды читательской деятельности по pisa:</vt:lpstr>
      <vt:lpstr> Приём « Сюжетная таблица»: кто?  Что? где? Когда? Почему? </vt:lpstr>
      <vt:lpstr>Тонкие и толстые вопросы </vt:lpstr>
      <vt:lpstr>Проверяемые виды читательской деятельности по pisa:</vt:lpstr>
      <vt:lpstr>Рекомендации учителям –предметникам,  не являющимся учителями русского языка и литературы,    по  развитию речевых компетенций учащихся  в процессе создания текста ( в устной и письменной форме) </vt:lpstr>
      <vt:lpstr> Из « Рекомендаций учителям- предметникам…»</vt:lpstr>
      <vt:lpstr> Из « Рекомендаций учителям- предметникам…»</vt:lpstr>
      <vt:lpstr> Из « Рекомендаций учителям- предметникам…»</vt:lpstr>
      <vt:lpstr>Спасибо за внимание!   Е.В.Серебрякова,  методист МБУ ДПО « УМОЦ» г.о. Королёв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Серебрякова</cp:lastModifiedBy>
  <cp:revision>89</cp:revision>
  <dcterms:created xsi:type="dcterms:W3CDTF">2020-05-04T08:20:24Z</dcterms:created>
  <dcterms:modified xsi:type="dcterms:W3CDTF">2021-12-21T12:01:39Z</dcterms:modified>
  <cp:contentStatus/>
</cp:coreProperties>
</file>