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9" r:id="rId1"/>
  </p:sldMasterIdLst>
  <p:notesMasterIdLst>
    <p:notesMasterId r:id="rId24"/>
  </p:notesMasterIdLst>
  <p:sldIdLst>
    <p:sldId id="256" r:id="rId2"/>
    <p:sldId id="257" r:id="rId3"/>
    <p:sldId id="259" r:id="rId4"/>
    <p:sldId id="263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46"/>
  </p:normalViewPr>
  <p:slideViewPr>
    <p:cSldViewPr snapToGrid="0" snapToObjects="1">
      <p:cViewPr>
        <p:scale>
          <a:sx n="114" d="100"/>
          <a:sy n="114" d="100"/>
        </p:scale>
        <p:origin x="2528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D6643-D8EF-614E-BC56-AF190E4C5FFF}" type="datetimeFigureOut">
              <a:rPr lang="ru-RU" smtClean="0"/>
              <a:t>12.10.21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F6260-814F-9B4A-B2A7-6DCE99162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471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F6260-814F-9B4A-B2A7-6DCE9916292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36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80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752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520725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1902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550270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451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007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63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65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043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603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6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38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394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6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74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9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png"/><Relationship Id="rId5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2015" y="598516"/>
            <a:ext cx="10457410" cy="1695797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Психолого-педагогический подход с детьми ОВЗ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4313"/>
            <a:ext cx="7337561" cy="430328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79171" y="5303520"/>
            <a:ext cx="10291156" cy="1294078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3200" b="1" dirty="0" smtClean="0">
                <a:solidFill>
                  <a:schemeClr val="tx2"/>
                </a:solidFill>
              </a:rPr>
              <a:t>Ищенко Оксана Владимировна </a:t>
            </a:r>
            <a:r>
              <a:rPr lang="ru-RU" sz="3200" b="1" smtClean="0">
                <a:solidFill>
                  <a:schemeClr val="tx2"/>
                </a:solidFill>
              </a:rPr>
              <a:t>, </a:t>
            </a:r>
          </a:p>
          <a:p>
            <a:r>
              <a:rPr lang="ru-RU" sz="3200" b="1" dirty="0" smtClean="0">
                <a:solidFill>
                  <a:schemeClr val="tx2"/>
                </a:solidFill>
              </a:rPr>
              <a:t>педагог-психолог  МБУ ДПО « УМОЦ</a:t>
            </a:r>
            <a:r>
              <a:rPr lang="ru-RU" b="1" dirty="0" smtClean="0">
                <a:solidFill>
                  <a:schemeClr val="tx2"/>
                </a:solidFill>
              </a:rPr>
              <a:t>»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199" y="2394796"/>
            <a:ext cx="4043583" cy="2750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5728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>
                <a:solidFill>
                  <a:schemeClr val="tx2"/>
                </a:solidFill>
              </a:rPr>
              <a:t>Как организовать взаимодействие детей с ОВЗ и </a:t>
            </a:r>
            <a:r>
              <a:rPr lang="ru-RU" altLang="ru-RU" dirty="0" err="1">
                <a:solidFill>
                  <a:schemeClr val="tx2"/>
                </a:solidFill>
              </a:rPr>
              <a:t>нейротипичных</a:t>
            </a:r>
            <a:r>
              <a:rPr lang="ru-RU" altLang="ru-RU" dirty="0">
                <a:solidFill>
                  <a:schemeClr val="tx2"/>
                </a:solidFill>
              </a:rPr>
              <a:t> сверстников?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276" y="1930400"/>
            <a:ext cx="5121026" cy="232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389" y="1716656"/>
            <a:ext cx="35687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028061"/>
            <a:ext cx="2970213" cy="4451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5725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5705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Правила формирования принимающего отношения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/>
              <a:t>Ведите себя естественным образом</a:t>
            </a:r>
          </a:p>
          <a:p>
            <a:r>
              <a:rPr lang="ru-RU" altLang="ru-RU" dirty="0"/>
              <a:t>Проявляйте внимание к потребностям всех детей в классе</a:t>
            </a:r>
          </a:p>
          <a:p>
            <a:r>
              <a:rPr lang="ru-RU" altLang="ru-RU" dirty="0"/>
              <a:t>Проявляйте нетерпимость к любой травле</a:t>
            </a:r>
          </a:p>
          <a:p>
            <a:r>
              <a:rPr lang="ru-RU" altLang="ru-RU" dirty="0"/>
              <a:t>Всегда говорите с детьми о причинах поведения ученика с ОВЗ правдиво и доступно</a:t>
            </a:r>
          </a:p>
          <a:p>
            <a:r>
              <a:rPr lang="ru-RU" altLang="ru-RU" dirty="0"/>
              <a:t>Признавайте роль одноклассников как полноправных участников процесса инклюзии учеников с ОВЗ</a:t>
            </a:r>
          </a:p>
          <a:p>
            <a:r>
              <a:rPr lang="ru-RU" altLang="ru-RU" dirty="0"/>
              <a:t>Не старайтесь с помощью ученика с ОВЗ улучшить поведение и личные качества других детей</a:t>
            </a:r>
          </a:p>
          <a:p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8131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chemeClr val="tx2"/>
                </a:solidFill>
              </a:rPr>
              <a:t>Рассказывать ли детям об особенностях детей с ОВЗ?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ru-RU" sz="4000" dirty="0">
                <a:solidFill>
                  <a:schemeClr val="tx2"/>
                </a:solidFill>
              </a:rPr>
              <a:t>Стоит ли рассказывать, что у их конкретного одноклассника </a:t>
            </a:r>
            <a:r>
              <a:rPr lang="ru-RU" altLang="ru-RU" sz="3600" dirty="0" smtClean="0">
                <a:solidFill>
                  <a:schemeClr val="tx2"/>
                </a:solidFill>
              </a:rPr>
              <a:t>аутизм</a:t>
            </a:r>
            <a:r>
              <a:rPr lang="ru-RU" altLang="ru-RU" sz="3600" dirty="0" smtClean="0"/>
              <a:t>? Или какая то другая особенность </a:t>
            </a:r>
            <a:endParaRPr lang="ru-RU" altLang="ru-RU" sz="36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5384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>
                <a:solidFill>
                  <a:schemeClr val="tx2"/>
                </a:solidFill>
              </a:rPr>
              <a:t>Три важных момента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ru-RU" altLang="ru-RU" sz="3600" dirty="0">
                <a:solidFill>
                  <a:schemeClr val="tx2"/>
                </a:solidFill>
              </a:rPr>
              <a:t>1. Знает ли ребенок о том, что у него аутизм.</a:t>
            </a:r>
          </a:p>
          <a:p>
            <a:pPr>
              <a:defRPr/>
            </a:pPr>
            <a:r>
              <a:rPr lang="ru-RU" altLang="ru-RU" sz="3600" dirty="0">
                <a:solidFill>
                  <a:schemeClr val="tx2"/>
                </a:solidFill>
              </a:rPr>
              <a:t>2. Согласны ли родители, чтобы его одноклассники знали про аутизм их ребенка.</a:t>
            </a:r>
          </a:p>
          <a:p>
            <a:pPr>
              <a:defRPr/>
            </a:pPr>
            <a:r>
              <a:rPr lang="ru-RU" altLang="ru-RU" sz="3600" dirty="0">
                <a:solidFill>
                  <a:schemeClr val="tx2"/>
                </a:solidFill>
              </a:rPr>
              <a:t>3. Согласен ли ребенок, чтобы его одноклассники знали, что у него аутизм.</a:t>
            </a:r>
          </a:p>
          <a:p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6847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chemeClr val="tx2"/>
                </a:solidFill>
              </a:rPr>
              <a:t>План мероприятия, посвященного теме аутизма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altLang="ru-RU" sz="2800" dirty="0" smtClean="0">
                <a:solidFill>
                  <a:schemeClr val="tx2"/>
                </a:solidFill>
              </a:rPr>
              <a:t>1.Сообщение </a:t>
            </a:r>
            <a:r>
              <a:rPr lang="ru-RU" altLang="ru-RU" sz="2800" dirty="0">
                <a:solidFill>
                  <a:schemeClr val="tx2"/>
                </a:solidFill>
              </a:rPr>
              <a:t>о том, что все люди разные. Они могут по-разному учиться, думать и воспринимать мир</a:t>
            </a:r>
          </a:p>
          <a:p>
            <a:r>
              <a:rPr lang="ru-RU" altLang="ru-RU" sz="2800" dirty="0">
                <a:solidFill>
                  <a:schemeClr val="tx2"/>
                </a:solidFill>
              </a:rPr>
              <a:t>2. Рассказ об основных трудностях</a:t>
            </a:r>
          </a:p>
          <a:p>
            <a:r>
              <a:rPr lang="ru-RU" altLang="ru-RU" sz="2800" dirty="0">
                <a:solidFill>
                  <a:schemeClr val="tx2"/>
                </a:solidFill>
              </a:rPr>
              <a:t>3. Рассказ о сильных сторонах людей с аутизмом. </a:t>
            </a:r>
          </a:p>
          <a:p>
            <a:r>
              <a:rPr lang="ru-RU" altLang="ru-RU" sz="2800" dirty="0">
                <a:solidFill>
                  <a:schemeClr val="tx2"/>
                </a:solidFill>
              </a:rPr>
              <a:t>4. Примеры того, как правильно общаться с человеком с аутизмом и что может его поддержать</a:t>
            </a:r>
          </a:p>
          <a:p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9527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tx2"/>
                </a:solidFill>
              </a:rPr>
              <a:t>ЧТО ТАКОЕ АУТИЗМ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8340" y="1200988"/>
            <a:ext cx="7038845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0511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 Аутизм это спектр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1" t="28697" r="20454" b="16060"/>
          <a:stretch>
            <a:fillRect/>
          </a:stretch>
        </p:blipFill>
        <p:spPr bwMode="auto">
          <a:xfrm>
            <a:off x="1423358" y="1233452"/>
            <a:ext cx="8554134" cy="549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295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chemeClr val="tx2"/>
                </a:solidFill>
              </a:rPr>
              <a:t>Общие трудности детей РАС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altLang="ru-RU" sz="2800" b="1" dirty="0"/>
              <a:t>Нарушения коммуникации, общения</a:t>
            </a:r>
            <a:endParaRPr lang="ru-RU" altLang="ru-RU" sz="2800" dirty="0"/>
          </a:p>
          <a:p>
            <a:pPr>
              <a:defRPr/>
            </a:pPr>
            <a:r>
              <a:rPr lang="ru-RU" altLang="ru-RU" sz="2800" b="1" dirty="0"/>
              <a:t>Нарушения в социализации</a:t>
            </a:r>
            <a:endParaRPr lang="ru-RU" altLang="ru-RU" sz="2800" dirty="0"/>
          </a:p>
          <a:p>
            <a:pPr>
              <a:defRPr/>
            </a:pPr>
            <a:r>
              <a:rPr lang="ru-RU" altLang="ru-RU" sz="2800" b="1" dirty="0"/>
              <a:t>Отсутствуют навыки обобщения</a:t>
            </a:r>
            <a:endParaRPr lang="ru-RU" altLang="ru-RU" sz="2800" dirty="0"/>
          </a:p>
          <a:p>
            <a:endParaRPr lang="ru-RU" sz="28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0296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chemeClr val="tx2"/>
                </a:solidFill>
              </a:rPr>
              <a:t>Специальные условия для </a:t>
            </a:r>
            <a:r>
              <a:rPr lang="ru-RU" altLang="ru-RU" b="1" dirty="0" err="1">
                <a:solidFill>
                  <a:schemeClr val="tx2"/>
                </a:solidFill>
              </a:rPr>
              <a:t>аутистов</a:t>
            </a:r>
            <a:r>
              <a:rPr lang="ru-RU" altLang="ru-RU" dirty="0"/>
              <a:t/>
            </a:r>
            <a:br>
              <a:rPr lang="ru-RU" alt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19775"/>
            <a:ext cx="8596668" cy="3880773"/>
          </a:xfrm>
        </p:spPr>
        <p:txBody>
          <a:bodyPr/>
          <a:lstStyle/>
          <a:p>
            <a:r>
              <a:rPr lang="ru-RU" altLang="ru-RU" dirty="0"/>
              <a:t>Организация пространства</a:t>
            </a:r>
          </a:p>
          <a:p>
            <a:r>
              <a:rPr lang="ru-RU" altLang="ru-RU" dirty="0"/>
              <a:t>Структурированность: планы, расписания, правила</a:t>
            </a:r>
          </a:p>
          <a:p>
            <a:r>
              <a:rPr lang="ru-RU" altLang="ru-RU" dirty="0"/>
              <a:t>Использование наглядных материалов, </a:t>
            </a:r>
            <a:r>
              <a:rPr lang="ru-RU" altLang="ru-RU" dirty="0" smtClean="0"/>
              <a:t>карточек</a:t>
            </a:r>
          </a:p>
          <a:p>
            <a:r>
              <a:rPr lang="ru-RU" altLang="ru-RU" dirty="0"/>
              <a:t> </a:t>
            </a:r>
            <a:r>
              <a:rPr lang="ru-RU" altLang="ru-RU" dirty="0" smtClean="0"/>
              <a:t>Использование карточек </a:t>
            </a:r>
          </a:p>
          <a:p>
            <a:endParaRPr lang="ru-RU" alt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3406" y="4597400"/>
            <a:ext cx="4231502" cy="22606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3406" y="1582512"/>
            <a:ext cx="4227512" cy="2477650"/>
          </a:xfrm>
          <a:prstGeom prst="rect">
            <a:avLst/>
          </a:prstGeom>
          <a:noFill/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59613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6403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Использования карточек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4955" y="2160588"/>
            <a:ext cx="2822128" cy="3881437"/>
          </a:xfrm>
          <a:noFill/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9616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/>
                </a:solidFill>
              </a:rPr>
              <a:t>Как сделать инклюзию более эффективной? Как дать возможность одним и сохранить интересы других?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chemeClr val="tx1"/>
                </a:solidFill>
                <a:latin typeface="Arial" charset="0"/>
              </a:rPr>
              <a:t>Динамика развития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chemeClr val="tx1"/>
                </a:solidFill>
                <a:latin typeface="Arial" charset="0"/>
              </a:rPr>
              <a:t>Освоение программы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chemeClr val="tx1"/>
                </a:solidFill>
                <a:latin typeface="Arial" charset="0"/>
              </a:rPr>
              <a:t>Успешная </a:t>
            </a:r>
            <a:r>
              <a:rPr lang="ru-RU" altLang="ru-RU" sz="2400" b="1" dirty="0" smtClean="0">
                <a:solidFill>
                  <a:schemeClr val="tx1"/>
                </a:solidFill>
                <a:latin typeface="Arial" charset="0"/>
              </a:rPr>
              <a:t>социализация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ru-RU" altLang="ru-RU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471" y="3344858"/>
            <a:ext cx="5243659" cy="2926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751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chemeClr val="tx2"/>
                </a:solidFill>
              </a:rPr>
              <a:t>Специальные условия для </a:t>
            </a:r>
            <a:r>
              <a:rPr lang="ru-RU" altLang="ru-RU" b="1" dirty="0" err="1">
                <a:solidFill>
                  <a:schemeClr val="tx2"/>
                </a:solidFill>
              </a:rPr>
              <a:t>аутистов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/>
              <a:t>Поощряйте. Награждайте учащегося за приложенные усилия, а не за окончания задания</a:t>
            </a:r>
          </a:p>
          <a:p>
            <a:pPr>
              <a:defRPr/>
            </a:pPr>
            <a:r>
              <a:rPr lang="ru-RU" altLang="ru-RU" dirty="0"/>
              <a:t>Подсказывайте</a:t>
            </a:r>
          </a:p>
          <a:p>
            <a:pPr>
              <a:defRPr/>
            </a:pPr>
            <a:r>
              <a:rPr lang="ru-RU" altLang="ru-RU" dirty="0"/>
              <a:t>Организуйте постоянную смену видов деятельности и форм работы на уроке</a:t>
            </a:r>
          </a:p>
          <a:p>
            <a:pPr>
              <a:defRPr/>
            </a:pPr>
            <a:r>
              <a:rPr lang="ru-RU" altLang="ru-RU" dirty="0"/>
              <a:t>Повторяйте пройденное снова и снова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1607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Ребенок С ЗПР 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Что мы можем наблюдать :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Страдает познавательная  деятельность;</a:t>
            </a:r>
          </a:p>
          <a:p>
            <a:r>
              <a:rPr lang="ru-RU" dirty="0" smtClean="0"/>
              <a:t>Структуры когнитивного обеспечения; </a:t>
            </a:r>
          </a:p>
          <a:p>
            <a:r>
              <a:rPr lang="ru-RU" dirty="0" smtClean="0"/>
              <a:t>Самосознание  Я концепция;</a:t>
            </a:r>
          </a:p>
          <a:p>
            <a:r>
              <a:rPr lang="ru-RU" dirty="0" smtClean="0"/>
              <a:t>Поведение </a:t>
            </a:r>
          </a:p>
          <a:p>
            <a:r>
              <a:rPr lang="ru-RU" dirty="0" smtClean="0"/>
              <a:t>Аффективная организация  поведения и сознания;</a:t>
            </a:r>
          </a:p>
          <a:p>
            <a:r>
              <a:rPr lang="ru-RU" dirty="0" smtClean="0"/>
              <a:t>Нарушение нейродинамического фактора – ребенок быстро истощаем или инертен </a:t>
            </a:r>
          </a:p>
          <a:p>
            <a:r>
              <a:rPr lang="ru-RU" dirty="0" smtClean="0"/>
              <a:t>Дефицит функций программирования и контроля </a:t>
            </a:r>
          </a:p>
          <a:p>
            <a:r>
              <a:rPr lang="ru-RU" dirty="0" smtClean="0"/>
              <a:t>Дефициты функций формирования речи  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9605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tx2"/>
                </a:solidFill>
              </a:rPr>
              <a:t>Что может педагог, чтобы предотвратить поведенческие нарушения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 Упростить форму подачи нового материала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Использовать индивидуальную поддержку  на занятиях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Организовать ситуации, в которых ребенок будет явно успешен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По возможности организовать « Внешний » контроль за деятельностью ребенка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Четко алгоритмизировать выполнение тех или иных заданий, представляя задания в виде простых и понятных схем, последовательностей. </a:t>
            </a:r>
          </a:p>
          <a:p>
            <a:r>
              <a:rPr lang="ru-RU" sz="2000" dirty="0"/>
              <a:t> У</a:t>
            </a:r>
            <a:r>
              <a:rPr lang="ru-RU" sz="2000" dirty="0" smtClean="0"/>
              <a:t>читывать быструю истощаемость и </a:t>
            </a:r>
            <a:r>
              <a:rPr lang="ru-RU" sz="2000" dirty="0" err="1" smtClean="0"/>
              <a:t>пресыщаемость</a:t>
            </a:r>
            <a:r>
              <a:rPr lang="ru-RU" sz="2000" dirty="0" smtClean="0"/>
              <a:t> ребенка </a:t>
            </a:r>
            <a:endParaRPr lang="ru-RU" sz="20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7553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Что мешает выстраивать эффективную работу  с ребенком с ОВЗ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800" dirty="0"/>
              <a:t>Отсутствие </a:t>
            </a:r>
            <a:r>
              <a:rPr lang="ru-RU" sz="2800" dirty="0" smtClean="0"/>
              <a:t>обучения;</a:t>
            </a:r>
          </a:p>
          <a:p>
            <a:r>
              <a:rPr lang="ru-RU" sz="2800" dirty="0"/>
              <a:t>Отсутствие командной </a:t>
            </a:r>
            <a:r>
              <a:rPr lang="ru-RU" sz="2800" dirty="0" smtClean="0"/>
              <a:t>работы;</a:t>
            </a:r>
            <a:endParaRPr lang="ru-RU" sz="2800" dirty="0"/>
          </a:p>
          <a:p>
            <a:r>
              <a:rPr lang="ru-RU" sz="2800" dirty="0"/>
              <a:t>Плохие отношения с </a:t>
            </a:r>
            <a:r>
              <a:rPr lang="ru-RU" sz="2800" dirty="0" smtClean="0"/>
              <a:t>родителями;</a:t>
            </a:r>
            <a:endParaRPr lang="ru-RU" sz="2800" dirty="0"/>
          </a:p>
          <a:p>
            <a:pPr lvl="0"/>
            <a:r>
              <a:rPr lang="ru-RU" sz="2800" dirty="0" smtClean="0"/>
              <a:t>Отсутствие ресурсов </a:t>
            </a:r>
            <a:r>
              <a:rPr lang="ru-RU" sz="2800" dirty="0"/>
              <a:t>у </a:t>
            </a:r>
            <a:r>
              <a:rPr lang="ru-RU" sz="2800" dirty="0" smtClean="0"/>
              <a:t>педагога;</a:t>
            </a:r>
          </a:p>
          <a:p>
            <a:r>
              <a:rPr lang="ru-RU" sz="2800" dirty="0"/>
              <a:t>Психологические барьеры (Не может или не хочет; ничего не может или что то может</a:t>
            </a:r>
            <a:r>
              <a:rPr lang="ru-RU" sz="2800" dirty="0" smtClean="0"/>
              <a:t>).</a:t>
            </a:r>
            <a:endParaRPr lang="ru-RU" sz="2800" dirty="0"/>
          </a:p>
          <a:p>
            <a:pPr lvl="0"/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934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chemeClr val="tx2"/>
                </a:solidFill>
              </a:rPr>
              <a:t>Взаимодействие с родителями ребенка с ОВЗ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2120106"/>
            <a:ext cx="3073400" cy="26416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953" y="1832441"/>
            <a:ext cx="5156487" cy="3862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3783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chemeClr val="tx2"/>
                </a:solidFill>
              </a:rPr>
              <a:t>Общее установочное собрание. Анкета для родителей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altLang="ru-RU" sz="2800" dirty="0"/>
              <a:t>Расскажите, что сейчас Вас тревожит больше всего в поведении ребёнка, какие проблемы его развития Вы считаете наиболее </a:t>
            </a:r>
            <a:r>
              <a:rPr lang="ru-RU" altLang="ru-RU" sz="2800" dirty="0" smtClean="0"/>
              <a:t>существенными</a:t>
            </a:r>
            <a:endParaRPr lang="ru-RU" altLang="ru-RU" sz="2800" dirty="0"/>
          </a:p>
          <a:p>
            <a:r>
              <a:rPr lang="ru-RU" altLang="ru-RU" sz="2800" dirty="0"/>
              <a:t>Напишите пожалуйста о своем ребенке то, что на Ваш взгляд необходимо учитывать педагогу в своей работе (хронические заболевания, </a:t>
            </a:r>
            <a:r>
              <a:rPr lang="ru-RU" altLang="ru-RU" sz="2800" dirty="0" smtClean="0"/>
              <a:t>рекомендации </a:t>
            </a:r>
            <a:r>
              <a:rPr lang="ru-RU" altLang="ru-RU" sz="2800" dirty="0"/>
              <a:t>других специалистов, особенности поведения </a:t>
            </a:r>
            <a:r>
              <a:rPr lang="ru-RU" altLang="ru-RU" sz="2800" dirty="0" smtClean="0"/>
              <a:t>и </a:t>
            </a:r>
            <a:r>
              <a:rPr lang="ru-RU" altLang="ru-RU" sz="2800" dirty="0" err="1" smtClean="0"/>
              <a:t>тд</a:t>
            </a:r>
            <a:endParaRPr lang="ru-RU" sz="28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9621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>
                <a:solidFill>
                  <a:schemeClr val="tx2"/>
                </a:solidFill>
              </a:rPr>
              <a:t>Мотивация родителей. </a:t>
            </a:r>
            <a:r>
              <a:rPr lang="ru-RU" altLang="ru-RU" b="1" dirty="0" smtClean="0">
                <a:solidFill>
                  <a:schemeClr val="tx2"/>
                </a:solidFill>
              </a:rPr>
              <a:t/>
            </a:r>
            <a:br>
              <a:rPr lang="ru-RU" altLang="ru-RU" b="1" dirty="0" smtClean="0">
                <a:solidFill>
                  <a:schemeClr val="tx2"/>
                </a:solidFill>
              </a:rPr>
            </a:br>
            <a:r>
              <a:rPr lang="ru-RU" altLang="ru-RU" b="1" dirty="0" smtClean="0">
                <a:solidFill>
                  <a:schemeClr val="tx2"/>
                </a:solidFill>
              </a:rPr>
              <a:t>Приглашение </a:t>
            </a:r>
            <a:r>
              <a:rPr lang="ru-RU" altLang="ru-RU" b="1" dirty="0">
                <a:solidFill>
                  <a:schemeClr val="tx2"/>
                </a:solidFill>
              </a:rPr>
              <a:t>на разговор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i="1" dirty="0"/>
              <a:t>«</a:t>
            </a:r>
            <a:r>
              <a:rPr lang="ru-RU" altLang="ru-RU" sz="2800" i="1" dirty="0"/>
              <a:t>Мне хотелось получше узнать Васю, чтобы подобрать к нему подход»</a:t>
            </a:r>
          </a:p>
          <a:p>
            <a:r>
              <a:rPr lang="ru-RU" altLang="ru-RU" sz="2800" i="1" dirty="0"/>
              <a:t> «Нам нужно получше с вами познакомиться, чтобы действовать сообща»</a:t>
            </a:r>
          </a:p>
          <a:p>
            <a:r>
              <a:rPr lang="ru-RU" altLang="ru-RU" sz="2800" i="1" dirty="0"/>
              <a:t> «Я еще не очень хорошо знаю Костю, вижу в нем и положительные черты и не очень, мне нужна Ваша помощь, чтобы лучше понять его» и т. д.</a:t>
            </a:r>
            <a:endParaRPr lang="ru-RU" altLang="ru-RU" sz="28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9267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chemeClr val="tx2"/>
                </a:solidFill>
              </a:rPr>
              <a:t>Психологические правила эффективного сотрудничества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  <a:defRPr/>
            </a:pPr>
            <a:r>
              <a:rPr lang="ru-RU" altLang="ru-RU" sz="2800" dirty="0"/>
              <a:t>Договариваемся о встрече </a:t>
            </a:r>
            <a:r>
              <a:rPr lang="ru-RU" altLang="ru-RU" sz="2800" dirty="0" smtClean="0"/>
              <a:t>заранее</a:t>
            </a:r>
          </a:p>
          <a:p>
            <a:pPr>
              <a:buFont typeface="+mj-lt"/>
              <a:buAutoNum type="arabicPeriod"/>
              <a:defRPr/>
            </a:pPr>
            <a:r>
              <a:rPr lang="ru-RU" altLang="ru-RU" sz="2800" dirty="0" smtClean="0"/>
              <a:t>Выбираем </a:t>
            </a:r>
            <a:r>
              <a:rPr lang="ru-RU" altLang="ru-RU" sz="2800" dirty="0"/>
              <a:t>правильное </a:t>
            </a:r>
            <a:r>
              <a:rPr lang="ru-RU" altLang="ru-RU" sz="2800" dirty="0" smtClean="0"/>
              <a:t>место</a:t>
            </a:r>
          </a:p>
          <a:p>
            <a:pPr>
              <a:buFont typeface="+mj-lt"/>
              <a:buAutoNum type="arabicPeriod"/>
              <a:defRPr/>
            </a:pPr>
            <a:r>
              <a:rPr lang="ru-RU" altLang="ru-RU" sz="2800" dirty="0" smtClean="0"/>
              <a:t>Корректно </a:t>
            </a:r>
            <a:r>
              <a:rPr lang="ru-RU" altLang="ru-RU" sz="2800" dirty="0"/>
              <a:t>и конкретно сообщаем цель вызова, например: «Мне хотелось получше узнать Ваню, чтобы подобрать к нему </a:t>
            </a:r>
            <a:r>
              <a:rPr lang="ru-RU" altLang="ru-RU" sz="2800" dirty="0" smtClean="0"/>
              <a:t>подход»</a:t>
            </a:r>
          </a:p>
          <a:p>
            <a:pPr>
              <a:buFont typeface="+mj-lt"/>
              <a:buAutoNum type="arabicPeriod"/>
              <a:defRPr/>
            </a:pPr>
            <a:r>
              <a:rPr lang="ru-RU" altLang="ru-RU" sz="2800" dirty="0" smtClean="0"/>
              <a:t>Начало </a:t>
            </a:r>
            <a:r>
              <a:rPr lang="ru-RU" altLang="ru-RU" sz="2800" dirty="0"/>
              <a:t>разговора должно содержать положительную информацию о ребенке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728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2020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chemeClr val="tx2"/>
                </a:solidFill>
              </a:rPr>
              <a:t>Психологические правила эффективного сотрудничества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altLang="ru-RU" dirty="0"/>
              <a:t>5. </a:t>
            </a:r>
            <a:r>
              <a:rPr lang="ru-RU" altLang="ru-RU" sz="2400" dirty="0">
                <a:solidFill>
                  <a:schemeClr val="tx2"/>
                </a:solidFill>
              </a:rPr>
              <a:t>Факты о нежелательном поведении( что вижу, наблюдаю, свои чувства, переживания) </a:t>
            </a:r>
          </a:p>
          <a:p>
            <a:pPr marL="0" indent="0">
              <a:buNone/>
            </a:pPr>
            <a:r>
              <a:rPr lang="ru-RU" altLang="ru-RU" sz="2400" dirty="0">
                <a:solidFill>
                  <a:schemeClr val="tx2"/>
                </a:solidFill>
              </a:rPr>
              <a:t>6. Вопросы к родителю ( Наблюдали ли, замечали, что помогает…)</a:t>
            </a:r>
          </a:p>
          <a:p>
            <a:pPr marL="0" indent="0" algn="just">
              <a:buNone/>
            </a:pPr>
            <a:r>
              <a:rPr lang="ru-RU" altLang="ru-RU" sz="2400" dirty="0">
                <a:solidFill>
                  <a:schemeClr val="tx2"/>
                </a:solidFill>
              </a:rPr>
              <a:t>7. Показать то хорошее </a:t>
            </a:r>
            <a:r>
              <a:rPr lang="ru-RU" altLang="ru-RU" sz="2400" dirty="0" smtClean="0">
                <a:solidFill>
                  <a:schemeClr val="tx2"/>
                </a:solidFill>
              </a:rPr>
              <a:t>будущее, </a:t>
            </a:r>
            <a:r>
              <a:rPr lang="ru-RU" altLang="ru-RU" sz="2400" dirty="0">
                <a:solidFill>
                  <a:schemeClr val="tx2"/>
                </a:solidFill>
              </a:rPr>
              <a:t>ради чего стоит вкладываться. Я бы очень хотела, что бы у Пети складывались хорошие отношения в группе, что бы он научился договариваться и чтобы отказ других людей так не расстраивал его. Я думаю, если мы будем действовать сообща, то у нас все получится!».</a:t>
            </a:r>
          </a:p>
          <a:p>
            <a:pPr marL="0" indent="0">
              <a:buNone/>
            </a:pPr>
            <a:r>
              <a:rPr lang="ru-RU" altLang="ru-RU" sz="2400" dirty="0">
                <a:solidFill>
                  <a:schemeClr val="tx2"/>
                </a:solidFill>
              </a:rPr>
              <a:t>8. Поддержать родителя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5576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Упражнение «План разговора о сложном ребенке»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ru-RU" altLang="ru-RU" dirty="0"/>
              <a:t>Цель вызова, например: «Мне хотелось получше узнать Ваню, чтобы подобрать к нему подход»</a:t>
            </a:r>
          </a:p>
          <a:p>
            <a:pPr marL="514350" indent="-514350">
              <a:buFontTx/>
              <a:buAutoNum type="arabicPeriod"/>
            </a:pPr>
            <a:r>
              <a:rPr lang="ru-RU" altLang="ru-RU" dirty="0"/>
              <a:t>Положительная информация о ребенке (факты)</a:t>
            </a:r>
          </a:p>
          <a:p>
            <a:pPr marL="514350" indent="-514350">
              <a:buFontTx/>
              <a:buAutoNum type="arabicPeriod"/>
            </a:pPr>
            <a:r>
              <a:rPr lang="ru-RU" altLang="ru-RU" dirty="0"/>
              <a:t>Факты о трудном поведении или неуспеваемости ребенка. Ваши переживания</a:t>
            </a:r>
          </a:p>
          <a:p>
            <a:pPr marL="514350" indent="-514350">
              <a:buFontTx/>
              <a:buAutoNum type="arabicPeriod"/>
            </a:pPr>
            <a:r>
              <a:rPr lang="ru-RU" altLang="ru-RU" dirty="0"/>
              <a:t>Вопросы для родителя</a:t>
            </a:r>
          </a:p>
          <a:p>
            <a:pPr marL="514350" indent="-514350">
              <a:buFontTx/>
              <a:buAutoNum type="arabicPeriod"/>
            </a:pPr>
            <a:r>
              <a:rPr lang="ru-RU" altLang="ru-RU" dirty="0"/>
              <a:t>Хорошая цель ( к чему хотим прийти). Я бы хотела….. Если будем действовать сообща, то у  нас все получится!</a:t>
            </a:r>
          </a:p>
          <a:p>
            <a:pPr marL="514350" indent="-514350">
              <a:buFontTx/>
              <a:buAutoNum type="arabicPeriod"/>
            </a:pPr>
            <a:r>
              <a:rPr lang="ru-RU" altLang="ru-RU" dirty="0"/>
              <a:t>Поддержка родителя. Мне очень важно, что Вы так внимательно относитесь к моим просьбам…</a:t>
            </a:r>
          </a:p>
          <a:p>
            <a:pPr marL="514350" indent="-514350">
              <a:buFontTx/>
              <a:buAutoNum type="arabicPeriod"/>
            </a:pPr>
            <a:endParaRPr lang="ru-RU" altLang="ru-RU" dirty="0"/>
          </a:p>
          <a:p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90" y="0"/>
            <a:ext cx="2554910" cy="14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21402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177</TotalTime>
  <Words>814</Words>
  <Application>Microsoft Macintosh PowerPoint</Application>
  <PresentationFormat>Широкоэкранный</PresentationFormat>
  <Paragraphs>91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Calibri</vt:lpstr>
      <vt:lpstr>Trebuchet MS</vt:lpstr>
      <vt:lpstr>Wingdings 3</vt:lpstr>
      <vt:lpstr>Arial</vt:lpstr>
      <vt:lpstr>Аспект</vt:lpstr>
      <vt:lpstr>Психолого-педагогический подход с детьми ОВЗ.</vt:lpstr>
      <vt:lpstr>Как сделать инклюзию более эффективной? Как дать возможность одним и сохранить интересы других?</vt:lpstr>
      <vt:lpstr>Что мешает выстраивать эффективную работу  с ребенком с ОВЗ ?</vt:lpstr>
      <vt:lpstr>Взаимодействие с родителями ребенка с ОВЗ</vt:lpstr>
      <vt:lpstr>Общее установочное собрание. Анкета для родителей</vt:lpstr>
      <vt:lpstr>Мотивация родителей.  Приглашение на разговор</vt:lpstr>
      <vt:lpstr>Психологические правила эффективного сотрудничества</vt:lpstr>
      <vt:lpstr>Психологические правила эффективного сотрудничества</vt:lpstr>
      <vt:lpstr>Упражнение «План разговора о сложном ребенке»</vt:lpstr>
      <vt:lpstr>Как организовать взаимодействие детей с ОВЗ и нейротипичных сверстников?</vt:lpstr>
      <vt:lpstr>Правила формирования принимающего отношения</vt:lpstr>
      <vt:lpstr>Рассказывать ли детям об особенностях детей с ОВЗ?</vt:lpstr>
      <vt:lpstr>Три важных момента</vt:lpstr>
      <vt:lpstr>План мероприятия, посвященного теме аутизма</vt:lpstr>
      <vt:lpstr> ЧТО ТАКОЕ АУТИЗМ </vt:lpstr>
      <vt:lpstr> Аутизм это спектр </vt:lpstr>
      <vt:lpstr>Общие трудности детей РАС</vt:lpstr>
      <vt:lpstr>Специальные условия для аутистов </vt:lpstr>
      <vt:lpstr>Использования карточек </vt:lpstr>
      <vt:lpstr>Специальные условия для аутистов</vt:lpstr>
      <vt:lpstr>Ребенок С ЗПР  Что мы можем наблюдать : </vt:lpstr>
      <vt:lpstr> Что может педагог, чтобы предотвратить поведенческие нарушения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Психолого-педагогический подход с детьми ОВЗ.</dc:title>
  <dc:creator>пользователь Microsoft Office</dc:creator>
  <cp:lastModifiedBy>пользователь Microsoft Office</cp:lastModifiedBy>
  <cp:revision>11</cp:revision>
  <dcterms:created xsi:type="dcterms:W3CDTF">2021-10-11T19:12:33Z</dcterms:created>
  <dcterms:modified xsi:type="dcterms:W3CDTF">2021-10-12T20:16:06Z</dcterms:modified>
</cp:coreProperties>
</file>