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2" r:id="rId2"/>
    <p:sldId id="273" r:id="rId3"/>
    <p:sldId id="263" r:id="rId4"/>
    <p:sldId id="266" r:id="rId5"/>
    <p:sldId id="271" r:id="rId6"/>
    <p:sldId id="270" r:id="rId7"/>
    <p:sldId id="259" r:id="rId8"/>
    <p:sldId id="262" r:id="rId9"/>
    <p:sldId id="284" r:id="rId10"/>
    <p:sldId id="285" r:id="rId11"/>
    <p:sldId id="26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3" r:id="rId20"/>
    <p:sldId id="264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27F"/>
    <a:srgbClr val="04105A"/>
    <a:srgbClr val="ED613E"/>
    <a:srgbClr val="BF3C48"/>
    <a:srgbClr val="856E45"/>
    <a:srgbClr val="6F267F"/>
    <a:srgbClr val="FECB00"/>
    <a:srgbClr val="729F11"/>
    <a:srgbClr val="111E31"/>
    <a:srgbClr val="F7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63F18-1EB8-4048-BF30-5B36393BA5E4}" v="12" dt="2021-11-25T18:43:12.373"/>
    <p1510:client id="{903D4A29-C7B5-4564-ACB4-342030533A9D}" v="3611" dt="2021-10-26T16:30:31.877"/>
    <p1510:client id="{9066A190-4B8F-436F-B0D0-609C6F217553}" v="32" dt="2021-11-25T18:30:58.253"/>
    <p1510:client id="{AA523CD6-57BA-46B9-A56A-E78D9061426B}" v="1838" dt="2021-10-26T18:26:22.056"/>
    <p1510:client id="{BC1EBF70-1B85-4DEA-909A-72BA62FEB5F5}" v="3" dt="2021-10-26T14:55:13.741"/>
    <p1510:client id="{C696BAC1-5067-48C3-BA90-09151C478BA3}" v="829" dt="2021-10-26T16:48:11.244"/>
    <p1510:client id="{C9EFEEE7-D2F8-4200-8C84-BE0917F96534}" v="72" dt="2021-11-25T18:40:31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3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3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1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0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8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3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8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6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5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7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0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1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5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24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tel:8495730219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97264/30b3f8c55f65557c253227a65b908cc075ce114a/#dst100116" TargetMode="External"/><Relationship Id="rId2" Type="http://schemas.openxmlformats.org/officeDocument/2006/relationships/hyperlink" Target="http://www.consultant.ru/document/cons_doc_LAW_420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97264/30b3f8c55f65557c253227a65b908cc075ce114a/#dst100117" TargetMode="External"/><Relationship Id="rId5" Type="http://schemas.openxmlformats.org/officeDocument/2006/relationships/hyperlink" Target="http://www.consultant.ru/document/cons_doc_LAW_99661/dc0b9959ca27fba1add9a97f0ae4a81af29efc9d/#dst100004" TargetMode="External"/><Relationship Id="rId4" Type="http://schemas.openxmlformats.org/officeDocument/2006/relationships/hyperlink" Target="http://www.consultant.ru/document/cons_doc_LAW_4205/d218d3ed6d5746f06035b62e36945313f325a7d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C1729-4B40-4F2D-93D4-D103E9E4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32" y="472702"/>
            <a:ext cx="7886700" cy="913187"/>
          </a:xfrm>
        </p:spPr>
        <p:txBody>
          <a:bodyPr>
            <a:normAutofit fontScale="90000"/>
          </a:bodyPr>
          <a:lstStyle/>
          <a:p>
            <a:r>
              <a:rPr lang="ru-RU" sz="2800">
                <a:cs typeface="Calibri Light"/>
              </a:rPr>
              <a:t>Приказ 436н об утверждении перечня заболеваний, наличие которых дает право на обучение на дому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1597A9-4959-49F6-A924-052001271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074" y="1547719"/>
            <a:ext cx="2230644" cy="5319524"/>
          </a:xfrm>
        </p:spPr>
      </p:pic>
      <p:pic>
        <p:nvPicPr>
          <p:cNvPr id="5" name="Рисунок 5" descr="Изображение выглядит как текст, квитанция&#10;&#10;Автоматически созданное описание">
            <a:extLst>
              <a:ext uri="{FF2B5EF4-FFF2-40B4-BE49-F238E27FC236}">
                <a16:creationId xmlns:a16="http://schemas.microsoft.com/office/drawing/2014/main" id="{29A272C5-8C96-4C50-9233-261394836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54" y="1543261"/>
            <a:ext cx="3397623" cy="5313408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квитанция&#10;&#10;Автоматически созданное описание">
            <a:extLst>
              <a:ext uri="{FF2B5EF4-FFF2-40B4-BE49-F238E27FC236}">
                <a16:creationId xmlns:a16="http://schemas.microsoft.com/office/drawing/2014/main" id="{44179114-D61D-4195-AE90-D9DEE0A9A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977" y="1543261"/>
            <a:ext cx="3576917" cy="53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1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B7DB-9CEF-42C6-83DF-CE760EF6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0" y="1780"/>
            <a:ext cx="7886700" cy="56273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A09374-57F6-4232-9F98-FB414D02F92B}"/>
              </a:ext>
            </a:extLst>
          </p:cNvPr>
          <p:cNvSpPr txBox="1"/>
          <p:nvPr/>
        </p:nvSpPr>
        <p:spPr>
          <a:xfrm>
            <a:off x="-100651" y="121122"/>
            <a:ext cx="9345303" cy="73096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a typeface="+mn-lt"/>
                <a:cs typeface="+mn-lt"/>
              </a:rPr>
              <a:t>ЗАКОН </a:t>
            </a:r>
            <a:r>
              <a:rPr lang="ru-RU" sz="12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ea typeface="+mn-lt"/>
                <a:cs typeface="+mn-lt"/>
              </a:rPr>
              <a:t>О ПСИХИАТРИЧЕСКОЙ ПОМОЩИ</a:t>
            </a:r>
            <a:endParaRPr lang="ru-RU" sz="12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ea typeface="+mn-lt"/>
                <a:cs typeface="+mn-lt"/>
              </a:rPr>
              <a:t>И ГАРАНТИЯХ ПРАВ ГРАЖДАН ПРИ ЕЕ ОКАЗАНИИ</a:t>
            </a:r>
            <a:endParaRPr lang="ru-RU" sz="12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sz="1200" b="1" dirty="0">
                <a:solidFill>
                  <a:schemeClr val="bg1"/>
                </a:solidFill>
                <a:ea typeface="+mn-lt"/>
                <a:cs typeface="+mn-lt"/>
              </a:rPr>
              <a:t>от </a:t>
            </a:r>
            <a:r>
              <a:rPr lang="en-US" sz="1200" b="1" dirty="0">
                <a:solidFill>
                  <a:schemeClr val="bg1"/>
                </a:solidFill>
                <a:ea typeface="+mn-lt"/>
                <a:cs typeface="+mn-lt"/>
              </a:rPr>
              <a:t>2 </a:t>
            </a:r>
            <a:r>
              <a:rPr lang="ru-RU" sz="1200" b="1" dirty="0">
                <a:solidFill>
                  <a:schemeClr val="bg1"/>
                </a:solidFill>
                <a:ea typeface="+mn-lt"/>
                <a:cs typeface="+mn-lt"/>
              </a:rPr>
              <a:t>июля </a:t>
            </a:r>
            <a:r>
              <a:rPr lang="en-US" sz="1200" b="1" dirty="0">
                <a:solidFill>
                  <a:schemeClr val="bg1"/>
                </a:solidFill>
                <a:ea typeface="+mn-lt"/>
                <a:cs typeface="+mn-lt"/>
              </a:rPr>
              <a:t>1992 </a:t>
            </a:r>
            <a:r>
              <a:rPr lang="ru-RU" sz="1200" b="1" dirty="0">
                <a:solidFill>
                  <a:schemeClr val="bg1"/>
                </a:solidFill>
                <a:ea typeface="+mn-lt"/>
                <a:cs typeface="+mn-lt"/>
              </a:rPr>
              <a:t>года </a:t>
            </a:r>
            <a:r>
              <a:rPr lang="en-US" sz="1200" b="1" dirty="0">
                <a:solidFill>
                  <a:schemeClr val="bg1"/>
                </a:solidFill>
                <a:ea typeface="+mn-lt"/>
                <a:cs typeface="+mn-lt"/>
              </a:rPr>
              <a:t>N 3185-I</a:t>
            </a:r>
            <a:endParaRPr lang="en-US" sz="12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ru-RU" sz="12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ea typeface="+mn-lt"/>
                <a:cs typeface="+mn-lt"/>
              </a:rPr>
              <a:t>Статья </a:t>
            </a:r>
            <a:r>
              <a:rPr lang="en-US" sz="1200" b="1" dirty="0">
                <a:solidFill>
                  <a:schemeClr val="bg1"/>
                </a:solidFill>
                <a:ea typeface="+mn-lt"/>
                <a:cs typeface="+mn-lt"/>
              </a:rPr>
              <a:t>23. </a:t>
            </a:r>
            <a:r>
              <a:rPr lang="ru-RU" sz="1200" b="1" dirty="0">
                <a:solidFill>
                  <a:schemeClr val="bg1"/>
                </a:solidFill>
                <a:ea typeface="+mn-lt"/>
                <a:cs typeface="+mn-lt"/>
              </a:rPr>
              <a:t>Психиатрическое освидетельствование</a:t>
            </a:r>
            <a:endParaRPr lang="ru-RU" sz="12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ea typeface="+mn-lt"/>
                <a:cs typeface="+mn-lt"/>
              </a:rPr>
              <a:t>в редакции от 21.11.2011г.</a:t>
            </a:r>
          </a:p>
          <a:p>
            <a:br>
              <a:rPr lang="ru-RU" sz="8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dirty="0">
                <a:solidFill>
                  <a:schemeClr val="bg1"/>
                </a:solidFill>
                <a:ea typeface="+mn-lt"/>
                <a:cs typeface="+mn-lt"/>
              </a:rPr>
              <a:t>   </a:t>
            </a:r>
            <a:r>
              <a:rPr lang="ru-RU" sz="1100" i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en-US" sz="1100" b="1" i="1" dirty="0">
                <a:solidFill>
                  <a:schemeClr val="bg1"/>
                </a:solidFill>
                <a:ea typeface="+mn-lt"/>
                <a:cs typeface="+mn-lt"/>
              </a:rPr>
              <a:t>1) </a:t>
            </a: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Психиатрическое освидетельствование проводится для определения: страдает ли обследуемый психическим расстройством, нуждается ли он в психиатрической помощи, а также для решения вопроса о виде такой помощи.</a:t>
            </a:r>
          </a:p>
          <a:p>
            <a:b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    (</a:t>
            </a:r>
            <a:r>
              <a:rPr lang="en-US" sz="1100" b="1" i="1" dirty="0">
                <a:solidFill>
                  <a:schemeClr val="bg1"/>
                </a:solidFill>
                <a:ea typeface="+mn-lt"/>
                <a:cs typeface="+mn-lt"/>
              </a:rPr>
              <a:t>2) </a:t>
            </a: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Психиатрическое освидетельствование, а также профилактические осмотры проводятся по просьбе или с согласия обследуемого. Психиатрическое освидетельствование, а также профилактические осмотры в отношении несовершеннолетнего в возрасте до 15 лет проводятся по просьбе или с согласия его родителей либо иного законного представителя, в отношении лица, признанного в установленном законом порядке недееспособным, если такое лицо по своему состоянию не способно дать согласие на психиатрическое освидетельствование, - по просьбе или с согласия его законного представителя. В случае возражения одного из родителей либо при отсутствии родителей или иного законного представителя освидетельствование несовершеннолетнего проводится по решению органа опеки и попечительства, которое может быть обжаловано в суд. Законный представитель лица, признанного в установленном законом порядке недееспособным, извещает орган опеки и попечительства по месту жительства подопечного о просьбе или даче согласия на проведение психиатрического освидетельствования подопечного не позднее дня, следующего за днем такой просьбы или дачи указанного согласия.</a:t>
            </a:r>
          </a:p>
          <a:p>
            <a:b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    (</a:t>
            </a:r>
            <a:r>
              <a:rPr lang="en-US" sz="1100" b="1" i="1" dirty="0">
                <a:solidFill>
                  <a:schemeClr val="bg1"/>
                </a:solidFill>
                <a:ea typeface="+mn-lt"/>
                <a:cs typeface="+mn-lt"/>
              </a:rPr>
              <a:t>3) </a:t>
            </a: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Врач, проводящий психиатрическое освидетельствование, обязан представиться обследуемому и его законному представителю как психиатр, за исключением случаев, предусмотренных пунктом "а" части четвертой настоящей статьи.</a:t>
            </a:r>
          </a:p>
          <a:p>
            <a:b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    (</a:t>
            </a:r>
            <a:r>
              <a:rPr lang="en-US" sz="1100" b="1" i="1" dirty="0">
                <a:solidFill>
                  <a:schemeClr val="bg1"/>
                </a:solidFill>
                <a:ea typeface="+mn-lt"/>
                <a:cs typeface="+mn-lt"/>
              </a:rPr>
              <a:t>4) </a:t>
            </a: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Психиатрическое освидетельствование лица может быть проведено без его согласия или без согласия его законного представителя в случаях, когда по имеющимся данным обследуемый совершает действия, дающие основания предполагать наличие у него тяжелого психического расстройства, которое обусловливает:</a:t>
            </a:r>
            <a:b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    а) его непосредственную опасность для себя или окружающих, или</a:t>
            </a:r>
            <a:b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    б) его беспомощность, то есть неспособность самостоятельно удовлетворять основные жизненные потребности, или</a:t>
            </a:r>
            <a:b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    в) существенный вред его здоровью вследствие ухудшения психического состояния, если лицо будет оставлено без психиатрической помощи.</a:t>
            </a:r>
          </a:p>
          <a:p>
            <a:b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    (</a:t>
            </a:r>
            <a:r>
              <a:rPr lang="en-US" sz="1100" b="1" i="1" dirty="0">
                <a:solidFill>
                  <a:schemeClr val="bg1"/>
                </a:solidFill>
                <a:ea typeface="+mn-lt"/>
                <a:cs typeface="+mn-lt"/>
              </a:rPr>
              <a:t>5) </a:t>
            </a: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Психиатрическое освидетельствование лица может быть проведено без его согласия или без согласия его законного представителя, если обследуемый находится под диспансерным наблюдением по основаниям, предусмотренным частью первой статьи </a:t>
            </a:r>
            <a:r>
              <a:rPr lang="en-US" sz="1100" b="1" i="1" dirty="0">
                <a:solidFill>
                  <a:schemeClr val="bg1"/>
                </a:solidFill>
                <a:ea typeface="+mn-lt"/>
                <a:cs typeface="+mn-lt"/>
              </a:rPr>
              <a:t>27 </a:t>
            </a: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настоящего Закона.</a:t>
            </a:r>
          </a:p>
          <a:p>
            <a:b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    (</a:t>
            </a:r>
            <a:r>
              <a:rPr lang="en-US" sz="1100" b="1" i="1" dirty="0">
                <a:solidFill>
                  <a:schemeClr val="bg1"/>
                </a:solidFill>
                <a:ea typeface="+mn-lt"/>
                <a:cs typeface="+mn-lt"/>
              </a:rPr>
              <a:t>6) </a:t>
            </a:r>
            <a:r>
              <a:rPr lang="ru-RU" sz="1100" b="1" i="1" dirty="0">
                <a:solidFill>
                  <a:schemeClr val="bg1"/>
                </a:solidFill>
                <a:ea typeface="+mn-lt"/>
                <a:cs typeface="+mn-lt"/>
              </a:rPr>
              <a:t>Данные психиатрического освидетельствования и заключение о состоянии психического здоровья обследуемого</a:t>
            </a:r>
            <a:r>
              <a:rPr lang="ru-RU" sz="1100" b="1" i="1" dirty="0">
                <a:ea typeface="+mn-lt"/>
                <a:cs typeface="+mn-lt"/>
              </a:rPr>
              <a:t> фиксируются в медицинской документации, в которой указываются также причины обращения к врачу - психиатру и медицинские рекомендации.</a:t>
            </a:r>
          </a:p>
          <a:p>
            <a:endParaRPr lang="ru-RU" sz="800" b="1" dirty="0">
              <a:ea typeface="+mn-lt"/>
              <a:cs typeface="+mn-lt"/>
            </a:endParaRPr>
          </a:p>
          <a:p>
            <a:r>
              <a:rPr lang="ru-RU" sz="800" b="1" dirty="0">
                <a:ea typeface="+mn-lt"/>
                <a:cs typeface="+mn-lt"/>
              </a:rPr>
              <a:t>  </a:t>
            </a:r>
            <a:endParaRPr lang="ru-RU" sz="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38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74" y="499488"/>
            <a:ext cx="7016670" cy="1286782"/>
          </a:xfrm>
        </p:spPr>
        <p:txBody>
          <a:bodyPr/>
          <a:lstStyle/>
          <a:p>
            <a:pPr algn="ctr"/>
            <a:r>
              <a:rPr lang="ru-RU" b="1">
                <a:solidFill>
                  <a:srgbClr val="47627F"/>
                </a:solidFill>
              </a:rPr>
              <a:t>Кейс № 3</a:t>
            </a:r>
            <a:endParaRPr lang="en-US" b="1">
              <a:solidFill>
                <a:srgbClr val="4762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087096" y="858285"/>
            <a:ext cx="7235835" cy="4805527"/>
            <a:chOff x="635" y="1321"/>
            <a:chExt cx="4558" cy="264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800" y="25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635" y="1543"/>
              <a:ext cx="4558" cy="2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фоне родительского развода у ребенка снизилась успеваемость и ухудшились отношения с учителями. Учителя-предметники обратились к классному руководителю. </a:t>
              </a:r>
            </a:p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Какая поддержка  с вашей стороны будет оказана?</a:t>
              </a:r>
            </a:p>
            <a:p>
              <a:pPr algn="l"/>
              <a:r>
                <a:rPr lang="ru-RU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 дается 3 минуты на обсуждение данной ситуации.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2638" y="1321"/>
              <a:ext cx="1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09735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5A124-9813-44FD-997A-3B9F2740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6316"/>
          </a:xfrm>
        </p:spPr>
        <p:txBody>
          <a:bodyPr>
            <a:normAutofit fontScale="90000"/>
          </a:bodyPr>
          <a:lstStyle/>
          <a:p>
            <a:r>
              <a:rPr lang="ru-RU" sz="2800">
                <a:cs typeface="Calibri Light"/>
              </a:rPr>
              <a:t>                     </a:t>
            </a:r>
            <a:br>
              <a:rPr lang="ru-RU" sz="2800">
                <a:cs typeface="Calibri Light"/>
              </a:rPr>
            </a:b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191BE-A7E1-4384-B232-3ED4DF8A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86" y="68543"/>
            <a:ext cx="8836958" cy="6709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cs typeface="Calibri"/>
              </a:rPr>
              <a:t>Ненависть:</a:t>
            </a:r>
          </a:p>
          <a:p>
            <a:r>
              <a:rPr lang="ru-RU" sz="2000" i="1">
                <a:cs typeface="Calibri"/>
              </a:rPr>
              <a:t>Холодное чувство , всегда направлена на другого</a:t>
            </a:r>
          </a:p>
          <a:p>
            <a:r>
              <a:rPr lang="ru-RU" sz="2000" i="1">
                <a:cs typeface="Calibri"/>
              </a:rPr>
              <a:t>Возникает чувство угрозы физическому существованию (</a:t>
            </a:r>
            <a:r>
              <a:rPr lang="ru-RU" sz="1600" i="1">
                <a:cs typeface="Calibri"/>
              </a:rPr>
              <a:t>священная война)</a:t>
            </a:r>
            <a:endParaRPr lang="ru-RU" sz="2000" i="1">
              <a:cs typeface="Calibri"/>
            </a:endParaRPr>
          </a:p>
          <a:p>
            <a:r>
              <a:rPr lang="ru-RU" sz="2000" i="1">
                <a:cs typeface="Calibri"/>
              </a:rPr>
              <a:t>В ненависти всегда идет речь о жизни и смерти, о том, что другого нужно уничтожить.</a:t>
            </a:r>
            <a:endParaRPr lang="ru-RU" sz="1600" i="1">
              <a:cs typeface="Calibri"/>
            </a:endParaRPr>
          </a:p>
          <a:p>
            <a:r>
              <a:rPr lang="ru-RU" sz="2000" i="1">
                <a:cs typeface="Calibri"/>
              </a:rPr>
              <a:t>Осуществляя акт ненависти, человек чувствует , что он освободил для себя пространство, отстоял свое место. Действительно это приводит к удовлетворению не от процесса, а от результата.</a:t>
            </a:r>
          </a:p>
          <a:p>
            <a:r>
              <a:rPr lang="ru-RU" sz="2000" i="1">
                <a:cs typeface="Calibri"/>
              </a:rPr>
              <a:t>Отвращение - это чувство, сопутствующее ненависти. Это информация о том, что мне претит на физиологическом уровне. Происходят психодинамические изменения в ценностной сфере. </a:t>
            </a:r>
          </a:p>
          <a:p>
            <a:r>
              <a:rPr lang="ru-RU" sz="2000" i="1">
                <a:cs typeface="Calibri"/>
              </a:rPr>
              <a:t>Ощущение отвращения такой степени , что он не может с этим жить.</a:t>
            </a:r>
          </a:p>
          <a:p>
            <a:r>
              <a:rPr lang="ru-RU" sz="2000" i="1">
                <a:cs typeface="Calibri"/>
              </a:rPr>
              <a:t>Ненависть предпочитает не быть в контакте. Ненависть всегда с помощью орудия. Не будет  голыми руками человек душить своего врага. Ему противно. Он возьмет палку или что-то еще.</a:t>
            </a:r>
          </a:p>
          <a:p>
            <a:r>
              <a:rPr lang="ru-RU" sz="2000" i="1">
                <a:cs typeface="Calibri"/>
              </a:rPr>
              <a:t>Это не ситуация , когда ребенок отказывается есть ненавистную кашу</a:t>
            </a:r>
          </a:p>
          <a:p>
            <a:endParaRPr lang="ru-RU" sz="2000" i="1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8B48F-D4F1-4677-8207-7E9C9FAB1D5F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3459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55A2-B500-4D32-81CA-EFFF3386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7F98F-4071-4456-BDB8-2E124C24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" y="-3175"/>
            <a:ext cx="9016252" cy="68076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ru-RU"/>
          </a:p>
          <a:p>
            <a:r>
              <a:rPr lang="ru-RU">
                <a:cs typeface="Calibri"/>
              </a:rPr>
              <a:t>Ярость.</a:t>
            </a:r>
          </a:p>
          <a:p>
            <a:r>
              <a:rPr lang="ru-RU">
                <a:cs typeface="Calibri"/>
              </a:rPr>
              <a:t> </a:t>
            </a:r>
            <a:r>
              <a:rPr lang="ru-RU" sz="2000">
                <a:cs typeface="Calibri"/>
              </a:rPr>
              <a:t>Горячее чувство, бьет в голову и вскипает в голове. </a:t>
            </a:r>
          </a:p>
          <a:p>
            <a:r>
              <a:rPr lang="ru-RU" sz="2000">
                <a:cs typeface="Calibri"/>
              </a:rPr>
              <a:t>Цель ярости - защитить отношения. </a:t>
            </a:r>
            <a:endParaRPr lang="ru-RU">
              <a:cs typeface="Calibri"/>
            </a:endParaRPr>
          </a:p>
          <a:p>
            <a:r>
              <a:rPr lang="ru-RU" sz="2000">
                <a:cs typeface="Calibri"/>
              </a:rPr>
              <a:t>Ярость хочет отношений.</a:t>
            </a:r>
          </a:p>
          <a:p>
            <a:r>
              <a:rPr lang="ru-RU" sz="2000">
                <a:cs typeface="Calibri"/>
              </a:rPr>
              <a:t>Ярость люди испытывают в близких отношениях, ближе к любви.</a:t>
            </a:r>
          </a:p>
          <a:p>
            <a:r>
              <a:rPr lang="ru-RU" sz="2000">
                <a:cs typeface="Calibri"/>
              </a:rPr>
              <a:t>Ярость борется за отношения , поэтому ярость очень часто испытывают дети.</a:t>
            </a:r>
          </a:p>
          <a:p>
            <a:r>
              <a:rPr lang="ru-RU" sz="2000">
                <a:cs typeface="Calibri"/>
              </a:rPr>
              <a:t>Ярость возникает , когда человек так плохо относится к другому, что этот другой думает, что все , я так больше не могу.</a:t>
            </a:r>
          </a:p>
          <a:p>
            <a:r>
              <a:rPr lang="ru-RU" sz="2000">
                <a:cs typeface="Calibri"/>
              </a:rPr>
              <a:t>Пример: мать в ярости возмущена, она обращает на себя внимание и хочет другого пробудить: " Прекрати наконец, что ты делаешь со мной, что ты делаешь с нашими отношениями. Я хочу тебя любить, а ты вопишь целыми днями.. Не делаешь </a:t>
            </a:r>
            <a:r>
              <a:rPr lang="ru-RU" sz="2000" err="1">
                <a:cs typeface="Calibri"/>
              </a:rPr>
              <a:t>уроки..опять</a:t>
            </a:r>
            <a:r>
              <a:rPr lang="ru-RU" sz="2000">
                <a:cs typeface="Calibri"/>
              </a:rPr>
              <a:t> себя плохо </a:t>
            </a:r>
            <a:r>
              <a:rPr lang="ru-RU" sz="2000" err="1">
                <a:cs typeface="Calibri"/>
              </a:rPr>
              <a:t>ведешь..опять</a:t>
            </a:r>
            <a:r>
              <a:rPr lang="ru-RU" sz="2000">
                <a:cs typeface="Calibri"/>
              </a:rPr>
              <a:t> меня </a:t>
            </a:r>
            <a:r>
              <a:rPr lang="ru-RU" sz="2000" err="1">
                <a:cs typeface="Calibri"/>
              </a:rPr>
              <a:t>позоришь..Заткнись</a:t>
            </a:r>
            <a:r>
              <a:rPr lang="ru-RU" sz="2000">
                <a:cs typeface="Calibri"/>
              </a:rPr>
              <a:t>, зараза"</a:t>
            </a:r>
          </a:p>
          <a:p>
            <a:r>
              <a:rPr lang="ru-RU" sz="2000">
                <a:cs typeface="Calibri"/>
              </a:rPr>
              <a:t>Ярость - это я хочу тебя любить, но не могу. </a:t>
            </a:r>
            <a:r>
              <a:rPr lang="ru-RU" sz="2000" err="1">
                <a:cs typeface="Calibri"/>
              </a:rPr>
              <a:t>Прекрати,дай</a:t>
            </a:r>
            <a:r>
              <a:rPr lang="ru-RU" sz="2000">
                <a:cs typeface="Calibri"/>
              </a:rPr>
              <a:t> мне возможность любить тебя.</a:t>
            </a:r>
          </a:p>
          <a:p>
            <a:r>
              <a:rPr lang="ru-RU" sz="2000">
                <a:cs typeface="Calibri"/>
              </a:rPr>
              <a:t>Ярость задействует большое количество энергии. Ярость захватывает все человеческое существо.</a:t>
            </a:r>
          </a:p>
          <a:p>
            <a:r>
              <a:rPr lang="ru-RU" sz="2000">
                <a:cs typeface="Calibri"/>
              </a:rPr>
              <a:t>И конечно, особенно при школьной неуспеваемости, нарушениях поведения здесь актуальна консультация не только психолога, но психиатра.</a:t>
            </a: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025B6-8EBF-48F8-ADA2-2311772C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0" y="-3640"/>
            <a:ext cx="7886700" cy="3707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503A9-F29B-431C-8B1C-5DA7BF9B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4" y="-56963"/>
            <a:ext cx="9034181" cy="68166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>
              <a:cs typeface="Calibri"/>
            </a:endParaRPr>
          </a:p>
          <a:p>
            <a:r>
              <a:rPr lang="ru-RU">
                <a:cs typeface="Calibri"/>
              </a:rPr>
              <a:t>Гнев</a:t>
            </a:r>
          </a:p>
          <a:p>
            <a:r>
              <a:rPr lang="ru-RU" sz="2000">
                <a:cs typeface="Calibri"/>
              </a:rPr>
              <a:t>Легче подавить, более рассудочный</a:t>
            </a:r>
          </a:p>
          <a:p>
            <a:r>
              <a:rPr lang="ru-RU" sz="2000">
                <a:cs typeface="Calibri"/>
              </a:rPr>
              <a:t>Гнев тоже меня затрагивает, но где-то , в какой-то части.</a:t>
            </a:r>
          </a:p>
          <a:p>
            <a:r>
              <a:rPr lang="ru-RU" sz="2000">
                <a:cs typeface="Calibri"/>
              </a:rPr>
              <a:t>Гнев возникает в ответ на то, что рана находится в области достоинства и самооценки.</a:t>
            </a:r>
          </a:p>
          <a:p>
            <a:r>
              <a:rPr lang="ru-RU" sz="2000">
                <a:cs typeface="Calibri"/>
              </a:rPr>
              <a:t>Гнев - это когда мое достоинство унизили.</a:t>
            </a:r>
          </a:p>
          <a:p>
            <a:r>
              <a:rPr lang="ru-RU" sz="2000">
                <a:cs typeface="Calibri"/>
              </a:rPr>
              <a:t>Вспышка гнева может быть такой же сильной, но она проживается в другом месте, если ярость- это грудь, голова, то гнев - проживается в животе, он медленно поднимается из живота в голову. </a:t>
            </a:r>
          </a:p>
          <a:p>
            <a:r>
              <a:rPr lang="ru-RU" sz="2000">
                <a:cs typeface="Calibri"/>
              </a:rPr>
              <a:t>Гнев - это движение другого оттолкнуть, отшвырнуть, удалить, сделать ему больно в ответ на ту рану, которую сам пережил.</a:t>
            </a:r>
          </a:p>
          <a:p>
            <a:r>
              <a:rPr lang="ru-RU" sz="2000">
                <a:cs typeface="Calibri"/>
              </a:rPr>
              <a:t>Задача гнева - создать дистанцию.</a:t>
            </a:r>
          </a:p>
          <a:p>
            <a:endParaRPr lang="ru-RU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734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888B1-FA59-4EB5-86F8-92FCA944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426"/>
            <a:ext cx="7886700" cy="5257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41C36-6935-45A8-9D3E-8AEB6802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68" y="149225"/>
            <a:ext cx="8478370" cy="65476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400">
                <a:cs typeface="Calibri"/>
              </a:rPr>
              <a:t>Раздражение.</a:t>
            </a:r>
          </a:p>
          <a:p>
            <a:r>
              <a:rPr lang="ru-RU" sz="2000">
                <a:cs typeface="Calibri"/>
              </a:rPr>
              <a:t>Это более слабое чувство, оно ситуативное. Но это все равно маркер ситуации.</a:t>
            </a:r>
            <a:endParaRPr lang="ru-RU" sz="2400">
              <a:cs typeface="Calibri"/>
            </a:endParaRPr>
          </a:p>
          <a:p>
            <a:r>
              <a:rPr lang="ru-RU" sz="2000">
                <a:cs typeface="Calibri"/>
              </a:rPr>
              <a:t>Раздражение дает почувствовать, что то , что происходит, я на это не влияю, и это для меня не имеет смысла </a:t>
            </a:r>
            <a:r>
              <a:rPr lang="ru-RU" sz="1600">
                <a:cs typeface="Calibri"/>
              </a:rPr>
              <a:t>( не могу повлиять и это бессмысленно)</a:t>
            </a:r>
          </a:p>
          <a:p>
            <a:r>
              <a:rPr lang="ru-RU" sz="2000">
                <a:cs typeface="Calibri"/>
              </a:rPr>
              <a:t>Оно появляется как маркер фрустрации, что-то идет не в соответствии с моими ожиданиями. Раздражение заставляет нас вернуться к собственному плану или намерению. Возможность лучше ощутить себя , понять себя точнее.</a:t>
            </a:r>
            <a:endParaRPr lang="ru-RU" sz="1600">
              <a:cs typeface="Calibri"/>
            </a:endParaRPr>
          </a:p>
          <a:p>
            <a:r>
              <a:rPr lang="ru-RU" sz="2000">
                <a:cs typeface="Calibri"/>
              </a:rPr>
              <a:t>Что конкретно нас не устраивает в этой ситуации, на что я могу повлиять.</a:t>
            </a:r>
          </a:p>
          <a:p>
            <a:r>
              <a:rPr lang="ru-RU" sz="2000">
                <a:cs typeface="Calibri"/>
              </a:rPr>
              <a:t>И когда мы это раздражение изливаем , то мы лучше понимаем себя, восстанавливается баланс внутри.</a:t>
            </a:r>
          </a:p>
          <a:p>
            <a:r>
              <a:rPr lang="ru-RU" sz="2000">
                <a:cs typeface="Calibri"/>
              </a:rPr>
              <a:t>Если не изливать - это копится, и может дойти до ненависти.</a:t>
            </a:r>
          </a:p>
          <a:p>
            <a:r>
              <a:rPr lang="ru-RU" sz="2000">
                <a:cs typeface="Calibri"/>
              </a:rPr>
              <a:t>Это " баланс в негативе", мне был причинен негатив, и я причиню негатив в ответ. </a:t>
            </a:r>
          </a:p>
          <a:p>
            <a:r>
              <a:rPr lang="ru-RU" sz="2000">
                <a:cs typeface="Calibri"/>
              </a:rPr>
              <a:t>Всегда надо осознавать и делать немножко меньше в ответ, чем тебе было причинено, </a:t>
            </a:r>
            <a:r>
              <a:rPr lang="ru-RU" sz="2000" err="1">
                <a:cs typeface="Calibri"/>
              </a:rPr>
              <a:t>новсе</a:t>
            </a:r>
            <a:r>
              <a:rPr lang="ru-RU" sz="2000">
                <a:cs typeface="Calibri"/>
              </a:rPr>
              <a:t>-таки делать, потому что другой должен понимать последствия своего поведения. Нельзя спускать.</a:t>
            </a:r>
          </a:p>
          <a:p>
            <a:r>
              <a:rPr lang="ru-RU" sz="2000">
                <a:cs typeface="Calibri"/>
              </a:rPr>
              <a:t>( история в угрозой </a:t>
            </a:r>
            <a:r>
              <a:rPr lang="ru-RU" sz="2000" err="1">
                <a:cs typeface="Calibri"/>
              </a:rPr>
              <a:t>терракта</a:t>
            </a:r>
            <a:r>
              <a:rPr lang="ru-RU" sz="2000">
                <a:cs typeface="Calibri"/>
              </a:rPr>
              <a:t> в школе, завершившаяся извинениями и чувством незащищенности у других детей, особенности терминологии)</a:t>
            </a:r>
          </a:p>
          <a:p>
            <a:endParaRPr lang="ru-RU" sz="2000">
              <a:cs typeface="Calibri"/>
            </a:endParaRPr>
          </a:p>
          <a:p>
            <a:endParaRPr lang="ru-RU" sz="2000">
              <a:cs typeface="Calibri"/>
            </a:endParaRPr>
          </a:p>
          <a:p>
            <a:pPr marL="0" indent="0">
              <a:buNone/>
            </a:pPr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97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FAD62-70DE-4B5A-9BE3-9078A9C2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0" y="-30534"/>
            <a:ext cx="7886700" cy="2810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EFB04-1919-4845-84E4-ACEA304E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65767"/>
            <a:ext cx="8191500" cy="64401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sz="2400" b="1">
              <a:cs typeface="Calibri"/>
            </a:endParaRPr>
          </a:p>
          <a:p>
            <a:r>
              <a:rPr lang="ru-RU" sz="2400" b="1">
                <a:cs typeface="Calibri"/>
              </a:rPr>
              <a:t>Зависть-</a:t>
            </a:r>
            <a:r>
              <a:rPr lang="ru-RU" sz="2400">
                <a:cs typeface="Calibri"/>
              </a:rPr>
              <a:t> </a:t>
            </a:r>
            <a:r>
              <a:rPr lang="ru-RU" sz="2000">
                <a:cs typeface="Calibri"/>
              </a:rPr>
              <a:t>чувство, связанное с самооценкой, с чувством собственной ценности.</a:t>
            </a:r>
            <a:endParaRPr lang="ru-RU" sz="2400">
              <a:cs typeface="Calibri"/>
            </a:endParaRPr>
          </a:p>
          <a:p>
            <a:r>
              <a:rPr lang="ru-RU" sz="2000" b="1">
                <a:cs typeface="Calibri"/>
              </a:rPr>
              <a:t>Собственная ценность</a:t>
            </a:r>
            <a:r>
              <a:rPr lang="ru-RU" sz="2000">
                <a:cs typeface="Calibri"/>
              </a:rPr>
              <a:t> - насколько сильно я себя  переживаю внутри, насколько я несу уважение к себе, достоинство. Насколько я себя считаю ценным, насколько уникальным, насколько я себя принимаю таким, какой я есть.</a:t>
            </a:r>
          </a:p>
          <a:p>
            <a:r>
              <a:rPr lang="ru-RU" sz="2000" b="1">
                <a:cs typeface="Calibri"/>
              </a:rPr>
              <a:t>Самооценка </a:t>
            </a:r>
            <a:r>
              <a:rPr lang="ru-RU" sz="2000">
                <a:cs typeface="Calibri"/>
              </a:rPr>
              <a:t>- это как я оцениваю себя </a:t>
            </a:r>
            <a:r>
              <a:rPr lang="ru-RU" sz="2000" err="1">
                <a:cs typeface="Calibri"/>
              </a:rPr>
              <a:t>когнитивно</a:t>
            </a:r>
            <a:r>
              <a:rPr lang="ru-RU" sz="2000">
                <a:cs typeface="Calibri"/>
              </a:rPr>
              <a:t>, в отношении других, сравнивая себя с ними. У человека может быть все в порядке с чувством ценности, и именно поэтому по шкале самооценки он будет себя ставить на среднюю позицию. Он себя оценивает нормальным, средним, хорошим, ему не надо быть перфекционистом, стремиться все время переживать свою высокую самооценку. С ценностями все в порядке, поэтому вполне можно не всегда быть впереди всех. </a:t>
            </a:r>
          </a:p>
          <a:p>
            <a:r>
              <a:rPr lang="ru-RU" sz="2000">
                <a:cs typeface="Calibri"/>
              </a:rPr>
              <a:t>История аккуратно пишущей девочки, которая не могла позволить себе помарку. Запрет учителя на использование штриха вызвал бурное сопротивление со стороны родителей</a:t>
            </a:r>
            <a:r>
              <a:rPr lang="ru-RU" sz="1600">
                <a:cs typeface="Calibri"/>
              </a:rPr>
              <a:t> ( разъяснения родителям о необходимости психологической помощи, похвала за то, что может принять свое несовершество)</a:t>
            </a:r>
          </a:p>
          <a:p>
            <a:pPr marL="0" indent="0">
              <a:buNone/>
            </a:pPr>
            <a:endParaRPr lang="ru-RU" sz="2000">
              <a:cs typeface="Calibri"/>
            </a:endParaRP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98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248300-F5CB-42DD-A6B8-042F713D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21" y="50100"/>
            <a:ext cx="8639734" cy="672698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  <a:p>
            <a:r>
              <a:rPr lang="ru-RU" sz="2000" b="1" dirty="0">
                <a:cs typeface="Calibri"/>
              </a:rPr>
              <a:t>ЖАДНОСТЬ</a:t>
            </a:r>
            <a:r>
              <a:rPr lang="ru-RU" sz="2400" dirty="0">
                <a:cs typeface="Calibri"/>
              </a:rPr>
              <a:t> - </a:t>
            </a:r>
            <a:r>
              <a:rPr lang="ru-RU" sz="2000" dirty="0">
                <a:cs typeface="Calibri"/>
              </a:rPr>
              <a:t>жадность это профилактическая зависть. </a:t>
            </a:r>
          </a:p>
          <a:p>
            <a:r>
              <a:rPr lang="ru-RU" sz="2000" dirty="0">
                <a:cs typeface="Calibri"/>
              </a:rPr>
              <a:t>Я не отдаю что-то свое , потому что я профилактически знаю, что тогда ему будет хорошо, и я буду ему завидовать.</a:t>
            </a:r>
          </a:p>
          <a:p>
            <a:r>
              <a:rPr lang="ru-RU" sz="2000" dirty="0">
                <a:cs typeface="Calibri"/>
              </a:rPr>
              <a:t>У нежадных детей- чаще всего это подавленные агрессивные импульсы. Они интересы другого принимают </a:t>
            </a:r>
            <a:r>
              <a:rPr lang="ru-RU" sz="2000" dirty="0" err="1">
                <a:cs typeface="Calibri"/>
              </a:rPr>
              <a:t>гороздо</a:t>
            </a:r>
            <a:r>
              <a:rPr lang="ru-RU" sz="2000" dirty="0">
                <a:cs typeface="Calibri"/>
              </a:rPr>
              <a:t> выше, чем свои собственные.</a:t>
            </a:r>
          </a:p>
          <a:p>
            <a:r>
              <a:rPr lang="ru-RU" sz="2000" dirty="0">
                <a:cs typeface="Calibri"/>
              </a:rPr>
              <a:t>( врожденный альтруизм - это история об актуальности отношений, которые принимаются ценнее вещей)</a:t>
            </a:r>
          </a:p>
          <a:p>
            <a:r>
              <a:rPr lang="ru-RU" sz="2000" dirty="0" err="1">
                <a:cs typeface="Calibri"/>
              </a:rPr>
              <a:t>Пример:</a:t>
            </a:r>
            <a:r>
              <a:rPr lang="ru-RU" sz="1600" dirty="0" err="1">
                <a:cs typeface="Calibri"/>
              </a:rPr>
              <a:t>если</a:t>
            </a:r>
            <a:r>
              <a:rPr lang="ru-RU" sz="1600" dirty="0">
                <a:cs typeface="Calibri"/>
              </a:rPr>
              <a:t> ребенок говорит, что он любит свою маму, и при этом выдирает у себя  волосы на голове. Это ближе к ярости или ненависти?. Это ярость, достаточно высокий уровень самоконтроля, так как разрушение обращено на себя, не на другого.</a:t>
            </a:r>
            <a:endParaRPr lang="ru-RU" sz="2000" dirty="0">
              <a:cs typeface="Calibri"/>
            </a:endParaRPr>
          </a:p>
          <a:p>
            <a:r>
              <a:rPr lang="ru-RU" sz="2400" b="1" dirty="0">
                <a:cs typeface="Calibri"/>
              </a:rPr>
              <a:t>Цинизм</a:t>
            </a:r>
            <a:r>
              <a:rPr lang="ru-RU" sz="2000" b="1" dirty="0">
                <a:cs typeface="Calibri"/>
              </a:rPr>
              <a:t> </a:t>
            </a:r>
            <a:r>
              <a:rPr lang="ru-RU" sz="2000" dirty="0">
                <a:cs typeface="Calibri"/>
              </a:rPr>
              <a:t>- тоже агрессия, причем </a:t>
            </a:r>
            <a:r>
              <a:rPr lang="ru-RU" sz="2000" dirty="0" err="1">
                <a:cs typeface="Calibri"/>
              </a:rPr>
              <a:t>холодная.Здесь</a:t>
            </a:r>
            <a:r>
              <a:rPr lang="ru-RU" sz="2000" dirty="0">
                <a:cs typeface="Calibri"/>
              </a:rPr>
              <a:t> уже ничего не бурлит, не живет. Это взрослая установка. Это удовольствие от разрушения. </a:t>
            </a:r>
            <a:endParaRPr lang="ru-RU" sz="1600" dirty="0">
              <a:cs typeface="Calibri"/>
            </a:endParaRPr>
          </a:p>
          <a:p>
            <a:r>
              <a:rPr lang="ru-RU" sz="2000" dirty="0">
                <a:cs typeface="Calibri"/>
              </a:rPr>
              <a:t>Цинизм обесценивает и разрушает смыслы других. Для детей цинизм - это хуже , чем проявление ярости и гнева. Ребенок интеллектуально не может это переварить. Он не может от этого дистанцироваться. </a:t>
            </a:r>
            <a:r>
              <a:rPr lang="ru-RU" sz="1600" dirty="0">
                <a:cs typeface="Calibri"/>
              </a:rPr>
              <a:t>( чаще в семьях, где ребенок становится свидетелем систематического унижения. Все его сверстники становятся мишенью для цинизма. Это дискредитация женского и эмоционального в семье)</a:t>
            </a:r>
            <a:endParaRPr lang="ru-RU" sz="2000" dirty="0">
              <a:cs typeface="Calibri"/>
            </a:endParaRPr>
          </a:p>
          <a:p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48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E1E3BB-2301-45CA-9589-A665D85A0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1625"/>
            <a:ext cx="7886700" cy="5875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ru-RU" sz="1800" dirty="0">
                <a:cs typeface="Calibri"/>
              </a:rPr>
              <a:t>Доминантность</a:t>
            </a:r>
            <a:r>
              <a:rPr lang="ru-RU" sz="1600" dirty="0">
                <a:cs typeface="Calibri"/>
              </a:rPr>
              <a:t> - тоже форма агрессии.</a:t>
            </a:r>
          </a:p>
          <a:p>
            <a:pPr marL="342900" indent="-342900"/>
            <a:r>
              <a:rPr lang="ru-RU" sz="1600" dirty="0">
                <a:cs typeface="Calibri"/>
              </a:rPr>
              <a:t>Я борюсь за свои намерения. Это зафиксированная личностная </a:t>
            </a:r>
          </a:p>
          <a:p>
            <a:pPr marL="0" indent="0">
              <a:buNone/>
            </a:pPr>
            <a:r>
              <a:rPr lang="ru-RU" sz="1600" dirty="0">
                <a:cs typeface="Calibri"/>
              </a:rPr>
              <a:t>установка.  " Очень боюсь, что все пойдет не </a:t>
            </a:r>
            <a:r>
              <a:rPr lang="ru-RU" sz="1600" dirty="0" err="1">
                <a:cs typeface="Calibri"/>
              </a:rPr>
              <a:t>помоему</a:t>
            </a:r>
            <a:r>
              <a:rPr lang="ru-RU" sz="1600" dirty="0">
                <a:cs typeface="Calibri"/>
              </a:rPr>
              <a:t> плану, что все должно быть как только я задумал. Я стремлюсь все подчинить своей воле". Иначе это приведет к потере моих ценностей, и, соответственно, к переживанию моей </a:t>
            </a:r>
            <a:r>
              <a:rPr lang="ru-RU" sz="1600" dirty="0" err="1">
                <a:cs typeface="Calibri"/>
              </a:rPr>
              <a:t>неценности</a:t>
            </a:r>
            <a:r>
              <a:rPr lang="ru-RU" sz="1600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alibri" panose="020F0502020204030204"/>
              </a:rPr>
              <a:t>Доминантность крайняя форма авторитаризма и тирании.</a:t>
            </a:r>
          </a:p>
          <a:p>
            <a:pPr marL="0" indent="0">
              <a:buNone/>
            </a:pPr>
            <a:r>
              <a:rPr lang="ru-RU" sz="1600" dirty="0">
                <a:cs typeface="Calibri" panose="020F0502020204030204"/>
              </a:rPr>
              <a:t>Работа с агрессивными проявлениями:</a:t>
            </a:r>
          </a:p>
          <a:p>
            <a:pPr marL="0" indent="0">
              <a:buNone/>
            </a:pPr>
            <a:r>
              <a:rPr lang="ru-RU" sz="1600" dirty="0">
                <a:cs typeface="Calibri" panose="020F0502020204030204"/>
              </a:rPr>
              <a:t>1.найти смысл, ее значение, о чем сигнализирует. Чему был нанесен ущерб или чему есть угроза?</a:t>
            </a:r>
          </a:p>
          <a:p>
            <a:pPr marL="0" indent="0">
              <a:buNone/>
            </a:pPr>
            <a:r>
              <a:rPr lang="ru-RU" sz="1600" dirty="0">
                <a:cs typeface="Calibri" panose="020F0502020204030204"/>
              </a:rPr>
              <a:t>2. Как я могу этот " бензин" (а агрессия -это топливо, это энергия, ее нельзя просто так подавлять) направить в какую-то осмысленную, конструктивную цель. </a:t>
            </a:r>
          </a:p>
          <a:p>
            <a:pPr marL="0" indent="0">
              <a:buNone/>
            </a:pPr>
            <a:r>
              <a:rPr lang="ru-RU" sz="1600" dirty="0">
                <a:cs typeface="Calibri" panose="020F0502020204030204"/>
              </a:rPr>
              <a:t>3. Следующий этап как трансформировать эту ситуацию, которую я сейчас увидел и осознал лучше, изменить.</a:t>
            </a:r>
          </a:p>
          <a:p>
            <a:pPr marL="0" indent="0">
              <a:buNone/>
            </a:pPr>
            <a:r>
              <a:rPr lang="ru-RU" sz="1600" dirty="0">
                <a:cs typeface="Calibri" panose="020F0502020204030204"/>
              </a:rPr>
              <a:t>У детей в силу возраста, особенностей анамнеза агрессивные импульсы возникают легче. </a:t>
            </a:r>
          </a:p>
          <a:p>
            <a:pPr marL="0" indent="0">
              <a:buNone/>
            </a:pPr>
            <a:r>
              <a:rPr lang="ru-RU" sz="1600" dirty="0">
                <a:cs typeface="Calibri" panose="020F0502020204030204"/>
              </a:rPr>
              <a:t>Игра " Сокровищница жизненных сил"</a:t>
            </a:r>
          </a:p>
        </p:txBody>
      </p:sp>
    </p:spTree>
    <p:extLst>
      <p:ext uri="{BB962C8B-B14F-4D97-AF65-F5344CB8AC3E}">
        <p14:creationId xmlns:p14="http://schemas.microsoft.com/office/powerpoint/2010/main" val="236198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9EBCA-42A1-474D-B42A-96440D02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4928"/>
          </a:xfrm>
        </p:spPr>
        <p:txBody>
          <a:bodyPr/>
          <a:lstStyle/>
          <a:p>
            <a:r>
              <a:rPr lang="ru-RU" sz="2800">
                <a:cs typeface="Calibri Light"/>
              </a:rPr>
              <a:t>ПМПК и дети с ОВЗ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702C0-FCBD-44C6-9DCD-9CCFDF982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15" y="1054661"/>
            <a:ext cx="8182535" cy="54450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000">
                <a:cs typeface="Calibri"/>
              </a:rPr>
              <a:t>1</a:t>
            </a:r>
            <a:r>
              <a:rPr lang="ru-RU">
                <a:cs typeface="Calibri"/>
              </a:rPr>
              <a:t>.</a:t>
            </a:r>
            <a:r>
              <a:rPr lang="ru-RU" sz="2000">
                <a:cs typeface="Calibri"/>
              </a:rPr>
              <a:t> Направлять с характеристикой из школы в ПНДО, для дообследования у клинического психолога и дальнейшего решения образовательного маршрута на ПМПК.</a:t>
            </a:r>
            <a:endParaRPr lang="ru-RU"/>
          </a:p>
          <a:p>
            <a:r>
              <a:rPr lang="ru-RU" sz="2000">
                <a:cs typeface="Calibri"/>
              </a:rPr>
              <a:t>2. Опыт Израиля по инклюзивному образованию, с выводами об организации специализированных классов и территорий совместного досуга для воспитания гуманного ученического сообщества.</a:t>
            </a:r>
            <a:endParaRPr lang="ru-RU" sz="2000" dirty="0">
              <a:cs typeface="Calibri"/>
            </a:endParaRPr>
          </a:p>
          <a:p>
            <a:r>
              <a:rPr lang="ru-RU" sz="2000">
                <a:cs typeface="Calibri"/>
              </a:rPr>
              <a:t>3. Профилактическая деятельность по скулшутингу, суицидам должна носить не характер подробной инструкции с частицей не.</a:t>
            </a:r>
            <a:endParaRPr lang="ru-RU" sz="2000" dirty="0">
              <a:cs typeface="Calibri"/>
            </a:endParaRPr>
          </a:p>
          <a:p>
            <a:r>
              <a:rPr lang="ru-RU" sz="2000" b="1">
                <a:cs typeface="Calibri"/>
              </a:rPr>
              <a:t> Подростковый возраст характеризуется появлением реакций</a:t>
            </a:r>
            <a:r>
              <a:rPr lang="ru-RU" sz="2000">
                <a:cs typeface="Calibri"/>
              </a:rPr>
              <a:t> -</a:t>
            </a:r>
            <a:r>
              <a:rPr lang="ru-RU" sz="2000" b="1">
                <a:cs typeface="Calibri"/>
              </a:rPr>
              <a:t>эмансипации</a:t>
            </a:r>
            <a:r>
              <a:rPr lang="ru-RU" sz="2000">
                <a:cs typeface="Calibri"/>
              </a:rPr>
              <a:t> с несогласием со старшим поколением, желанием "делать все по своему"</a:t>
            </a:r>
            <a:endParaRPr lang="ru-RU" sz="2000" dirty="0">
              <a:cs typeface="Calibri"/>
            </a:endParaRPr>
          </a:p>
          <a:p>
            <a:r>
              <a:rPr lang="ru-RU" sz="2000">
                <a:cs typeface="Calibri"/>
              </a:rPr>
              <a:t>-</a:t>
            </a:r>
            <a:r>
              <a:rPr lang="ru-RU" sz="2000" b="1">
                <a:cs typeface="Calibri"/>
              </a:rPr>
              <a:t>группирования</a:t>
            </a:r>
            <a:r>
              <a:rPr lang="ru-RU" sz="2000">
                <a:cs typeface="Calibri"/>
              </a:rPr>
              <a:t> со сверстниками (разнообразные деструктивные сообщества, отсутствие альтернатив)</a:t>
            </a:r>
            <a:endParaRPr lang="ru-RU" sz="2000" dirty="0">
              <a:cs typeface="Calibri"/>
            </a:endParaRPr>
          </a:p>
          <a:p>
            <a:r>
              <a:rPr lang="ru-RU" sz="2000">
                <a:cs typeface="Calibri"/>
              </a:rPr>
              <a:t>-</a:t>
            </a:r>
            <a:r>
              <a:rPr lang="ru-RU" sz="2000" b="1">
                <a:cs typeface="Calibri"/>
              </a:rPr>
              <a:t>хобби-увлечений</a:t>
            </a:r>
            <a:r>
              <a:rPr lang="ru-RU" sz="2000">
                <a:cs typeface="Calibri"/>
              </a:rPr>
              <a:t> - аффективная заряженность, охваченность увлечением иногда граничит со  сверхценным образованием.</a:t>
            </a:r>
            <a:endParaRPr lang="ru-RU" sz="2000" dirty="0">
              <a:cs typeface="Calibri"/>
            </a:endParaRPr>
          </a:p>
          <a:p>
            <a:r>
              <a:rPr lang="ru-RU" sz="2000">
                <a:cs typeface="Calibri"/>
              </a:rPr>
              <a:t>- реакции, обусловленные формирующимися</a:t>
            </a:r>
            <a:r>
              <a:rPr lang="ru-RU" sz="2000" b="1">
                <a:cs typeface="Calibri"/>
              </a:rPr>
              <a:t> сексуальным влечением</a:t>
            </a:r>
            <a:r>
              <a:rPr lang="ru-RU" sz="2000">
                <a:cs typeface="Calibri"/>
              </a:rPr>
              <a:t>.</a:t>
            </a:r>
            <a:endParaRPr lang="ru-RU" sz="2000" dirty="0">
              <a:cs typeface="Calibri"/>
            </a:endParaRPr>
          </a:p>
          <a:p>
            <a:endParaRPr lang="ru-RU" sz="2000" dirty="0">
              <a:cs typeface="Calibri"/>
            </a:endParaRPr>
          </a:p>
          <a:p>
            <a:endParaRPr lang="ru-RU" sz="2000" dirty="0">
              <a:cs typeface="Calibri"/>
            </a:endParaRPr>
          </a:p>
          <a:p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52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74B6F-CCD6-48FC-B9BB-BD1EEFCB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62" y="409950"/>
            <a:ext cx="7886700" cy="6352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>
                <a:cs typeface="Calibri Light"/>
              </a:rPr>
              <a:t>СДВГ, </a:t>
            </a:r>
            <a:r>
              <a:rPr lang="ru-RU" sz="2800" err="1">
                <a:cs typeface="Calibri Light"/>
              </a:rPr>
              <a:t>гиперекинетичский</a:t>
            </a:r>
            <a:r>
              <a:rPr lang="ru-RU" sz="2800">
                <a:cs typeface="Calibri Light"/>
              </a:rPr>
              <a:t> синдром, агрессивное нарушение поведения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FE232-6DD9-4C13-BD4E-52F8A3D86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" y="1162237"/>
            <a:ext cx="9052111" cy="5660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cs typeface="Calibri"/>
              </a:rPr>
              <a:t>Психологические аспекты:</a:t>
            </a:r>
          </a:p>
          <a:p>
            <a:r>
              <a:rPr lang="ru-RU" sz="2000">
                <a:cs typeface="Calibri"/>
              </a:rPr>
              <a:t>Агрессивные побуждения возникают</a:t>
            </a:r>
          </a:p>
          <a:p>
            <a:r>
              <a:rPr lang="ru-RU" sz="2000">
                <a:cs typeface="Calibri"/>
              </a:rPr>
              <a:t> у человека  тогда, когда он испытывает</a:t>
            </a:r>
          </a:p>
          <a:p>
            <a:r>
              <a:rPr lang="ru-RU" sz="2000">
                <a:cs typeface="Calibri"/>
              </a:rPr>
              <a:t> свою неполноценность и старается ее </a:t>
            </a:r>
          </a:p>
          <a:p>
            <a:r>
              <a:rPr lang="ru-RU" sz="2000">
                <a:cs typeface="Calibri"/>
              </a:rPr>
              <a:t>преодолеть. (Адлер) Важно различать </a:t>
            </a:r>
          </a:p>
          <a:p>
            <a:r>
              <a:rPr lang="ru-RU" sz="2000">
                <a:cs typeface="Calibri"/>
              </a:rPr>
              <a:t>нападение( агрессию) от насилия.</a:t>
            </a:r>
          </a:p>
          <a:p>
            <a:r>
              <a:rPr lang="ru-RU" sz="2000">
                <a:cs typeface="Calibri"/>
              </a:rPr>
              <a:t> В насилии всегда есть намерение</a:t>
            </a:r>
          </a:p>
          <a:p>
            <a:r>
              <a:rPr lang="ru-RU" sz="2000">
                <a:cs typeface="Calibri"/>
              </a:rPr>
              <a:t> причинить вред другому, то есть это </a:t>
            </a:r>
          </a:p>
          <a:p>
            <a:r>
              <a:rPr lang="ru-RU" sz="2000">
                <a:cs typeface="Calibri"/>
              </a:rPr>
              <a:t>намеренный импульс.</a:t>
            </a:r>
          </a:p>
          <a:p>
            <a:r>
              <a:rPr lang="ru-RU" sz="2000">
                <a:cs typeface="Calibri"/>
              </a:rPr>
              <a:t>У агрессии всегда есть на уровне третье</a:t>
            </a:r>
          </a:p>
          <a:p>
            <a:pPr marL="0" indent="0">
              <a:buNone/>
            </a:pPr>
            <a:r>
              <a:rPr lang="ru-RU" sz="2000">
                <a:cs typeface="Calibri"/>
              </a:rPr>
              <a:t>Го измерения личностная цель.</a:t>
            </a:r>
          </a:p>
          <a:p>
            <a:pPr marL="0" indent="0">
              <a:buNone/>
            </a:pPr>
            <a:r>
              <a:rPr lang="ru-RU" sz="2000">
                <a:cs typeface="Calibri"/>
              </a:rPr>
              <a:t>Она что-то защищает.</a:t>
            </a:r>
          </a:p>
          <a:p>
            <a:pPr marL="0" indent="0">
              <a:buNone/>
            </a:pPr>
            <a:r>
              <a:rPr lang="ru-RU" sz="2000">
                <a:cs typeface="Calibri"/>
              </a:rPr>
              <a:t>Агрессия - это энергия, ее задача породить какую-то силу, для того, чтобы с чем-то справиться.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ECE36B3-15BB-472B-89FE-8F6A4D52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753" y="725715"/>
            <a:ext cx="4446494" cy="52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773" y="957736"/>
            <a:ext cx="7741227" cy="1562441"/>
          </a:xfrm>
        </p:spPr>
        <p:txBody>
          <a:bodyPr>
            <a:noAutofit/>
          </a:bodyPr>
          <a:lstStyle/>
          <a:p>
            <a:r>
              <a:rPr lang="ru-RU">
                <a:solidFill>
                  <a:srgbClr val="476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Рекомендации:</a:t>
            </a:r>
            <a:br>
              <a:rPr lang="ru-RU">
                <a:solidFill>
                  <a:srgbClr val="476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нуждаетесь в срочной помощи психолога, то Вы можете обратиться в отдел экстренной психологической помощи ГБУ МСППН </a:t>
            </a:r>
            <a:br>
              <a:rPr 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(телефон: 8 499 177-34-94) или позвонить по круглосуточному телефону неотложной психологической помощи  051 (с мобильного - 8 495 051);</a:t>
            </a:r>
            <a:endParaRPr 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402528" y="3179649"/>
            <a:ext cx="7356485" cy="2223623"/>
            <a:chOff x="827" y="1665"/>
            <a:chExt cx="4634" cy="906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800" y="25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36" y="2045"/>
              <a:ext cx="1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827" y="1665"/>
              <a:ext cx="46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Профессиональные консультации для специалистов предлагают сотрудники ГППЦ </a:t>
              </a:r>
              <a:r>
                <a:rPr lang="en-US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ps://gppc.ru/prof-advice/</a:t>
              </a:r>
              <a:r>
                <a:rPr lang="ru-RU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Единая справочная ГППЦ: </a:t>
              </a:r>
              <a:r>
                <a:rPr lang="ru-RU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8 495 730 21 93</a:t>
              </a:r>
              <a:r>
                <a:rPr lang="ru-RU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endParaRPr 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Скорая психологическая помощь: 8 – 800- 2000 - 122</a:t>
              </a:r>
              <a:endParaRPr 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08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E0AE-D276-4AC7-9F0D-4C209E3A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cs typeface="Calibri Light"/>
              </a:rPr>
              <a:t>Куда можно обратиться за психитрической помощью:</a:t>
            </a:r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A9EDC-A1F1-4720-8516-C037CE9D1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68" y="1467037"/>
            <a:ext cx="8666629" cy="5256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cs typeface="Calibri"/>
              </a:rPr>
              <a:t>1. ПНДО г. Королева ул. Богомолова д 8 тел: 8496-516-62-69</a:t>
            </a:r>
          </a:p>
          <a:p>
            <a:r>
              <a:rPr lang="ru-RU" sz="2000">
                <a:cs typeface="Calibri"/>
              </a:rPr>
              <a:t>2. Научный центр психического здоровья Каширское шоссе 34 </a:t>
            </a:r>
            <a:endParaRPr lang="ru-RU" sz="2000" dirty="0">
              <a:cs typeface="Calibri"/>
            </a:endParaRPr>
          </a:p>
          <a:p>
            <a:pPr marL="0" indent="0">
              <a:buNone/>
            </a:pPr>
            <a:r>
              <a:rPr lang="ru-RU" sz="2000">
                <a:cs typeface="Calibri"/>
              </a:rPr>
              <a:t>                     Тел:8-495-109-03-93 ( м.Каширская)</a:t>
            </a:r>
            <a:endParaRPr lang="ru-RU" sz="2000" dirty="0">
              <a:cs typeface="Calibri"/>
            </a:endParaRPr>
          </a:p>
          <a:p>
            <a:pPr marL="0" indent="0">
              <a:buNone/>
            </a:pPr>
            <a:r>
              <a:rPr lang="ru-RU" sz="2000">
                <a:cs typeface="Calibri"/>
              </a:rPr>
              <a:t>    3. Центральная клиническая психиатрическая больница </a:t>
            </a:r>
          </a:p>
          <a:p>
            <a:pPr marL="0" indent="0">
              <a:buNone/>
            </a:pPr>
            <a:r>
              <a:rPr lang="ru-RU" sz="2000">
                <a:cs typeface="Calibri"/>
              </a:rPr>
              <a:t>         Ул.8го марта д.1 ( м.Динамо) тел : 8495- 612-15-22</a:t>
            </a:r>
            <a:endParaRPr lang="ru-RU" sz="2000" dirty="0">
              <a:cs typeface="Calibri"/>
            </a:endParaRPr>
          </a:p>
          <a:p>
            <a:pPr marL="0" indent="0">
              <a:buNone/>
            </a:pPr>
            <a:r>
              <a:rPr lang="ru-RU" sz="2000">
                <a:cs typeface="Calibri"/>
              </a:rPr>
              <a:t>    4. Научный центр психического здоровья детей и подростков </a:t>
            </a:r>
            <a:endParaRPr lang="ru-RU" sz="2000" dirty="0">
              <a:cs typeface="Calibri"/>
            </a:endParaRPr>
          </a:p>
          <a:p>
            <a:pPr marL="0" indent="0">
              <a:buNone/>
            </a:pPr>
            <a:r>
              <a:rPr lang="ru-RU" sz="2000">
                <a:cs typeface="Calibri"/>
              </a:rPr>
              <a:t>    ул. 5ый донской проезд д.21А тел: 8495-44-55-495; 8495 952-49-20</a:t>
            </a:r>
            <a:endParaRPr lang="ru-RU" sz="2000" dirty="0">
              <a:cs typeface="Calibri"/>
            </a:endParaRPr>
          </a:p>
          <a:p>
            <a:pPr marL="0" indent="0">
              <a:buNone/>
            </a:pPr>
            <a:r>
              <a:rPr lang="ru-RU" sz="2000">
                <a:cs typeface="Calibri"/>
              </a:rPr>
              <a:t>Желательно с собой дать характеристику из школы педагогическую или психолого-педагогическую. </a:t>
            </a:r>
            <a:endParaRPr lang="ru-RU" sz="2000" dirty="0">
              <a:cs typeface="Calibri"/>
            </a:endParaRPr>
          </a:p>
          <a:p>
            <a:pPr marL="0" indent="0">
              <a:buNone/>
            </a:pPr>
            <a:endParaRPr lang="ru-RU" sz="2000" dirty="0">
              <a:cs typeface="Calibri"/>
            </a:endParaRPr>
          </a:p>
          <a:p>
            <a:pPr marL="0" indent="0">
              <a:buNone/>
            </a:pPr>
            <a:endParaRPr lang="ru-RU" sz="2000" dirty="0">
              <a:cs typeface="Calibri"/>
            </a:endParaRPr>
          </a:p>
          <a:p>
            <a:pPr marL="0" indent="0">
              <a:buNone/>
            </a:pPr>
            <a:endParaRPr lang="ru-RU" sz="2000" dirty="0">
              <a:cs typeface="Calibri"/>
            </a:endParaRPr>
          </a:p>
          <a:p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52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553203-CB01-4C00-8DBD-40AC8D9E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39" y="310590"/>
            <a:ext cx="8137711" cy="6368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>
                <a:cs typeface="Calibri"/>
              </a:rPr>
              <a:t>                     СПАСИБО ЗА ВНИМАНИЕ!</a:t>
            </a:r>
            <a:endParaRPr lang="ru-RU" dirty="0"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FA8B5B5-8F87-4D09-9E5D-ED30BA93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1"/>
            <a:ext cx="9206752" cy="69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7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74" y="309928"/>
            <a:ext cx="7016670" cy="1562441"/>
          </a:xfrm>
        </p:spPr>
        <p:txBody>
          <a:bodyPr>
            <a:noAutofit/>
          </a:bodyPr>
          <a:lstStyle/>
          <a:p>
            <a:r>
              <a:rPr lang="ru-RU">
                <a:solidFill>
                  <a:srgbClr val="476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ru-RU" b="1">
                <a:solidFill>
                  <a:srgbClr val="476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>
                <a:solidFill>
                  <a:srgbClr val="476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видов </a:t>
            </a:r>
            <a:br>
              <a:rPr lang="ru-RU">
                <a:solidFill>
                  <a:srgbClr val="476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solidFill>
                  <a:srgbClr val="476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отношения к ситуации.</a:t>
            </a:r>
            <a:endParaRPr lang="en-US">
              <a:solidFill>
                <a:srgbClr val="476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907354" y="2313271"/>
            <a:ext cx="6600834" cy="3090002"/>
            <a:chOff x="1145" y="1312"/>
            <a:chExt cx="4158" cy="125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800" y="25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36" y="2045"/>
              <a:ext cx="1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145" y="1312"/>
              <a:ext cx="4158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Существует 3 вида поддержки:</a:t>
              </a:r>
            </a:p>
            <a:p>
              <a:endParaRPr lang="ru-RU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Эмоциональная поддержка</a:t>
              </a:r>
            </a:p>
            <a:p>
              <a:r>
                <a:rPr lang="ru-RU" sz="36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Интеллектуальная поддержка </a:t>
              </a:r>
            </a:p>
            <a:p>
              <a:r>
                <a:rPr lang="ru-RU" sz="36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Поддержка действием</a:t>
              </a:r>
              <a:endParaRPr lang="en-US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76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74" y="696191"/>
            <a:ext cx="7016670" cy="1176178"/>
          </a:xfrm>
        </p:spPr>
        <p:txBody>
          <a:bodyPr>
            <a:no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действием</a:t>
            </a:r>
            <a:endParaRPr lang="en-US">
              <a:solidFill>
                <a:srgbClr val="476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530195" y="4374572"/>
            <a:ext cx="9223925" cy="2753591"/>
            <a:chOff x="1145" y="1312"/>
            <a:chExt cx="4158" cy="125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800" y="25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36" y="2045"/>
              <a:ext cx="1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145" y="1312"/>
              <a:ext cx="4158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66354" y="2098965"/>
            <a:ext cx="8177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действием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поддержка в которой мы непосредственно включаемся в ситуацию и предлагаем свою помощь, 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помочь решить проблему конкретно.</a:t>
            </a:r>
          </a:p>
          <a:p>
            <a:pPr marL="457200" indent="-457200">
              <a:buAutoNum type="arabicPeriod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человеку найти путь к реальным действиям</a:t>
            </a:r>
          </a:p>
          <a:p>
            <a:pPr marL="457200" indent="-457200">
              <a:buAutoNum type="arabicPeriod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свою или совместную помощь</a:t>
            </a:r>
          </a:p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Я могу встретить, довезти, защитить. . Мы можем вместе с тобой сходить и разобраться, сделать, исправить.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4370832"/>
            <a:ext cx="1995055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9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3" y="696191"/>
            <a:ext cx="7398327" cy="1176178"/>
          </a:xfrm>
        </p:spPr>
        <p:txBody>
          <a:bodyPr>
            <a:no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поддержка</a:t>
            </a:r>
            <a:endParaRPr lang="en-US">
              <a:solidFill>
                <a:srgbClr val="476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49" y="2052638"/>
            <a:ext cx="3620027" cy="4195762"/>
          </a:xfrm>
          <a:prstGeom prst="rect">
            <a:avLst/>
          </a:prstGeom>
        </p:spPr>
      </p:pic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530195" y="4374572"/>
            <a:ext cx="9223925" cy="2753591"/>
            <a:chOff x="1145" y="1312"/>
            <a:chExt cx="4158" cy="125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800" y="25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36" y="2045"/>
              <a:ext cx="1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145" y="1312"/>
              <a:ext cx="4158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66354" y="2098965"/>
            <a:ext cx="81776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поддержка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поддержка, основана на способности к </a:t>
            </a:r>
            <a:r>
              <a:rPr lang="ru-RU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попробовать ее оказать, нужно: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на место другого и допустить, что его точка зрения является для него правдой на данный момент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 эмоцию другого и сообщить ему об этом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вместе. «Ты не один»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«Мне так важно, что ты поделилась этим со мной, 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доверие.»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4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3" y="696191"/>
            <a:ext cx="7398327" cy="1176178"/>
          </a:xfrm>
        </p:spPr>
        <p:txBody>
          <a:bodyPr>
            <a:no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поддержка</a:t>
            </a:r>
            <a:endParaRPr lang="en-US">
              <a:solidFill>
                <a:srgbClr val="476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45" y="3171695"/>
            <a:ext cx="2701636" cy="1957647"/>
          </a:xfrm>
        </p:spPr>
      </p:pic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530195" y="4374572"/>
            <a:ext cx="9223925" cy="2753591"/>
            <a:chOff x="1145" y="1312"/>
            <a:chExt cx="4158" cy="125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800" y="25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36" y="2045"/>
              <a:ext cx="1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145" y="1312"/>
              <a:ext cx="4158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66354" y="2098965"/>
            <a:ext cx="8177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поддержка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поддержка, основанная на нашем интеллектуальном понимании ситуации.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человеку увидеть ситуацию с другой стороны.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смысл в ситуации и возможные плюсы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своими знаниями и информацией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подумаем, что можно сейчас сделать?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2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74" y="499488"/>
            <a:ext cx="7016670" cy="1286782"/>
          </a:xfrm>
        </p:spPr>
        <p:txBody>
          <a:bodyPr/>
          <a:lstStyle/>
          <a:p>
            <a:pPr algn="ctr"/>
            <a:r>
              <a:rPr lang="ru-RU" b="1">
                <a:solidFill>
                  <a:srgbClr val="47627F"/>
                </a:solidFill>
              </a:rPr>
              <a:t>Кейс № </a:t>
            </a:r>
            <a:r>
              <a:rPr lang="en-US" b="1">
                <a:solidFill>
                  <a:srgbClr val="47627F"/>
                </a:solidFill>
              </a:rPr>
              <a:t>1</a:t>
            </a: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45694" y="858285"/>
            <a:ext cx="7691448" cy="4470723"/>
            <a:chOff x="-21" y="1321"/>
            <a:chExt cx="4845" cy="2457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800" y="25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-21" y="1562"/>
              <a:ext cx="4558" cy="2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Подросток, девушка 15 лет, недовольна </a:t>
              </a:r>
            </a:p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своей внешностью. Родители </a:t>
              </a:r>
            </a:p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обратились  к классному </a:t>
              </a:r>
            </a:p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руководителю. </a:t>
              </a:r>
            </a:p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Какая поддержка  с вашей стороны будет оказана?</a:t>
              </a:r>
            </a:p>
            <a:p>
              <a:pPr algn="l"/>
              <a:r>
                <a:rPr lang="ru-RU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 дается 3 минуты на обсуждение данной ситуации.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2638" y="1321"/>
              <a:ext cx="1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42575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74" y="499488"/>
            <a:ext cx="7016670" cy="1286782"/>
          </a:xfrm>
        </p:spPr>
        <p:txBody>
          <a:bodyPr/>
          <a:lstStyle/>
          <a:p>
            <a:pPr algn="ctr"/>
            <a:r>
              <a:rPr lang="ru-RU" b="1">
                <a:solidFill>
                  <a:srgbClr val="47627F"/>
                </a:solidFill>
              </a:rPr>
              <a:t>Кейс № 2</a:t>
            </a:r>
            <a:endParaRPr lang="en-US" b="1">
              <a:solidFill>
                <a:srgbClr val="47627F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7757" y="858285"/>
            <a:ext cx="7699386" cy="3881177"/>
            <a:chOff x="-26" y="1321"/>
            <a:chExt cx="4850" cy="2133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800" y="257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-26" y="1576"/>
              <a:ext cx="4558" cy="1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Младшего подростка 12 лет, оскорбил учитель. Родители  обратились  к классному  руководителю. </a:t>
              </a:r>
            </a:p>
            <a:p>
              <a:pPr algn="l"/>
              <a:r>
                <a:rPr lang="ru-RU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Какая поддержка  с вашей стороны будет оказана?</a:t>
              </a:r>
            </a:p>
            <a:p>
              <a:pPr algn="l"/>
              <a:r>
                <a:rPr lang="ru-RU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 дается 3 минуты на обсуждение данной ситуации.</a:t>
              </a:r>
              <a:endParaRPr 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2638" y="1321"/>
              <a:ext cx="11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36295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3CEFB-9A56-446C-82A5-C5FA05C2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24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216FE-C7AE-48C7-A2E3-C8D5421F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1" y="238"/>
            <a:ext cx="8842042" cy="680793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ru-RU" b="1" dirty="0">
              <a:ea typeface="+mn-lt"/>
              <a:cs typeface="+mn-lt"/>
            </a:endParaRPr>
          </a:p>
          <a:p>
            <a:r>
              <a:rPr lang="ru-RU" b="1" dirty="0">
                <a:ea typeface="+mn-lt"/>
                <a:cs typeface="+mn-lt"/>
                <a:hlinkClick r:id="rId2"/>
              </a:rPr>
              <a:t>Закон РФ от 02.07.1992 N 3185-1 (ред. от 08.12.2020) "О психиатрической помощи и гарантиях прав граждан при ее оказании"</a:t>
            </a:r>
            <a:endParaRPr lang="ru-RU">
              <a:cs typeface="Calibri" panose="020F0502020204030204"/>
            </a:endParaRPr>
          </a:p>
          <a:p>
            <a:r>
              <a:rPr lang="ru-RU" b="1" dirty="0"/>
              <a:t>Статья 29. Основания для госпитализации в медицинскую организацию, оказывающую психиатрическую помощь в стационарных условиях, в недобровольном порядке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(в ред. Федерального </a:t>
            </a:r>
            <a:r>
              <a:rPr lang="ru-RU" dirty="0">
                <a:ea typeface="+mn-lt"/>
                <a:cs typeface="+mn-lt"/>
                <a:hlinkClick r:id="rId3"/>
              </a:rPr>
              <a:t>закона</a:t>
            </a:r>
            <a:r>
              <a:rPr lang="ru-RU" dirty="0">
                <a:ea typeface="+mn-lt"/>
                <a:cs typeface="+mn-lt"/>
              </a:rPr>
              <a:t> от 25.11.2013 N 317-ФЗ)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(см. текст в предыдущей </a:t>
            </a:r>
            <a:r>
              <a:rPr lang="ru-RU" dirty="0">
                <a:ea typeface="+mn-lt"/>
                <a:cs typeface="+mn-lt"/>
                <a:hlinkClick r:id="rId4"/>
              </a:rPr>
              <a:t>редакции</a:t>
            </a:r>
            <a:r>
              <a:rPr lang="ru-RU" dirty="0">
                <a:ea typeface="+mn-lt"/>
                <a:cs typeface="+mn-lt"/>
              </a:rPr>
              <a:t>)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Лицо, страдающее психическим расстройством, может быть госпитализировано в медицинскую организацию, оказывающую психиатрическую помощь в стационарных условиях, без его согласия либо без согласия одного из родителей или иного </a:t>
            </a:r>
            <a:r>
              <a:rPr lang="ru-RU" u="sng" dirty="0">
                <a:ea typeface="+mn-lt"/>
                <a:cs typeface="+mn-lt"/>
                <a:hlinkClick r:id="rId5"/>
              </a:rPr>
              <a:t>законного представителя</a:t>
            </a:r>
            <a:r>
              <a:rPr lang="ru-RU" dirty="0">
                <a:ea typeface="+mn-lt"/>
                <a:cs typeface="+mn-lt"/>
              </a:rPr>
              <a:t> до постановления судьи, если его психиатрическое обследование или лечение возможны только в стационарных условиях, а психическое расстройство является тяжелым и обусловливает: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(в ред. Федерального </a:t>
            </a:r>
            <a:r>
              <a:rPr lang="ru-RU" dirty="0">
                <a:ea typeface="+mn-lt"/>
                <a:cs typeface="+mn-lt"/>
                <a:hlinkClick r:id="rId6"/>
              </a:rPr>
              <a:t>закона</a:t>
            </a:r>
            <a:r>
              <a:rPr lang="ru-RU" dirty="0">
                <a:ea typeface="+mn-lt"/>
                <a:cs typeface="+mn-lt"/>
              </a:rPr>
              <a:t> от 25.11.2013 N 317-ФЗ)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(см. текст в предыдущей </a:t>
            </a:r>
            <a:r>
              <a:rPr lang="ru-RU" dirty="0">
                <a:ea typeface="+mn-lt"/>
                <a:cs typeface="+mn-lt"/>
                <a:hlinkClick r:id="rId4"/>
              </a:rPr>
              <a:t>редакции</a:t>
            </a:r>
            <a:r>
              <a:rPr lang="ru-RU" dirty="0">
                <a:ea typeface="+mn-lt"/>
                <a:cs typeface="+mn-lt"/>
              </a:rPr>
              <a:t>)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а) его непосредственную опасность для себя или окружающих, или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б) его беспомощность, то есть неспособность самостоятельно удовлетворять основные жизненные потребности, или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в) существенный вред его здоровью вследствие ухудшения психического состояния, если лицо будет оставлено без психиатрической помощи.</a:t>
            </a:r>
            <a:endParaRPr lang="ru-RU" dirty="0"/>
          </a:p>
          <a:p>
            <a:br>
              <a:rPr lang="en-US" dirty="0"/>
            </a:br>
            <a:endParaRPr lang="en-US" dirty="0"/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06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Экран (4:3)</PresentationFormat>
  <Slides>22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Ion</vt:lpstr>
      <vt:lpstr>Приказ 436н об утверждении перечня заболеваний, наличие которых дает право на обучение на дому</vt:lpstr>
      <vt:lpstr>СДВГ, гиперекинетичский синдром, агрессивное нарушение поведения</vt:lpstr>
      <vt:lpstr>Поддержка – один из видов  выражения отношения к ситуации.</vt:lpstr>
      <vt:lpstr>Поддержка действием</vt:lpstr>
      <vt:lpstr>Эмоциональная поддержка</vt:lpstr>
      <vt:lpstr>Интеллектуальная поддержка</vt:lpstr>
      <vt:lpstr>Кейс № 1</vt:lpstr>
      <vt:lpstr>Кейс № 2</vt:lpstr>
      <vt:lpstr>Презентация PowerPoint</vt:lpstr>
      <vt:lpstr>Презентация PowerPoint</vt:lpstr>
      <vt:lpstr>Кейс № 3</vt:lpstr>
      <vt:lpstr>                 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ПМПК и дети с ОВЗ</vt:lpstr>
      <vt:lpstr>   Рекомендации: Если Вы нуждаетесь в срочной помощи психолога, то Вы можете обратиться в отдел экстренной психологической помощи ГБУ МСППН  (телефон: 8 499 177-34-94) или позвонить по круглосуточному телефону неотложной психологической помощи  051 (с мобильного - 8 495 051);</vt:lpstr>
      <vt:lpstr>Куда можно обратиться за психитрической помощью: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revision>474</cp:revision>
  <dcterms:created xsi:type="dcterms:W3CDTF">2018-09-04T12:10:47Z</dcterms:created>
  <dcterms:modified xsi:type="dcterms:W3CDTF">2021-11-25T18:46:32Z</dcterms:modified>
</cp:coreProperties>
</file>